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3"/>
    <p:sldId id="257" r:id="rId54"/>
    <p:sldId id="258" r:id="rId55"/>
    <p:sldId id="259" r:id="rId56"/>
    <p:sldId id="260" r:id="rId57"/>
    <p:sldId id="261" r:id="rId58"/>
    <p:sldId id="262" r:id="rId59"/>
    <p:sldId id="263" r:id="rId60"/>
    <p:sldId id="264" r:id="rId61"/>
    <p:sldId id="265" r:id="rId62"/>
    <p:sldId id="266" r:id="rId63"/>
    <p:sldId id="267" r:id="rId6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aharlika" charset="1" panose="00000000000000000000"/>
      <p:regular r:id="rId10"/>
    </p:embeddedFont>
    <p:embeddedFont>
      <p:font typeface="IBM Plex Sans" charset="1" panose="020B0503050203000203"/>
      <p:regular r:id="rId11"/>
    </p:embeddedFont>
    <p:embeddedFont>
      <p:font typeface="IBM Plex Sans Bold" charset="1" panose="020B0803050203000203"/>
      <p:regular r:id="rId12"/>
    </p:embeddedFont>
    <p:embeddedFont>
      <p:font typeface="IBM Plex Sans Italics" charset="1" panose="020B0503050203000203"/>
      <p:regular r:id="rId13"/>
    </p:embeddedFont>
    <p:embeddedFont>
      <p:font typeface="IBM Plex Sans Bold Italics" charset="1" panose="020B0803050203000203"/>
      <p:regular r:id="rId14"/>
    </p:embeddedFont>
    <p:embeddedFont>
      <p:font typeface="IBM Plex Sans Thin" charset="1" panose="020B0203050203000203"/>
      <p:regular r:id="rId15"/>
    </p:embeddedFont>
    <p:embeddedFont>
      <p:font typeface="IBM Plex Sans Thin Italics" charset="1" panose="020B0203050203000203"/>
      <p:regular r:id="rId16"/>
    </p:embeddedFont>
    <p:embeddedFont>
      <p:font typeface="IBM Plex Sans Medium" charset="1" panose="020B0603050203000203"/>
      <p:regular r:id="rId17"/>
    </p:embeddedFont>
    <p:embeddedFont>
      <p:font typeface="IBM Plex Sans Medium Italics" charset="1" panose="020B0603050203000203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  <p:embeddedFont>
      <p:font typeface="Canva Sans Medium" charset="1" panose="020B0603030501040103"/>
      <p:regular r:id="rId23"/>
    </p:embeddedFont>
    <p:embeddedFont>
      <p:font typeface="Canva Sans Medium Italics" charset="1" panose="020B0603030501040103"/>
      <p:regular r:id="rId24"/>
    </p:embeddedFont>
    <p:embeddedFont>
      <p:font typeface="Aileron" charset="1" panose="00000500000000000000"/>
      <p:regular r:id="rId25"/>
    </p:embeddedFont>
    <p:embeddedFont>
      <p:font typeface="Aileron Bold" charset="1" panose="00000800000000000000"/>
      <p:regular r:id="rId26"/>
    </p:embeddedFont>
    <p:embeddedFont>
      <p:font typeface="Aileron Italics" charset="1" panose="00000500000000000000"/>
      <p:regular r:id="rId27"/>
    </p:embeddedFont>
    <p:embeddedFont>
      <p:font typeface="Aileron Bold Italics" charset="1" panose="00000800000000000000"/>
      <p:regular r:id="rId28"/>
    </p:embeddedFont>
    <p:embeddedFont>
      <p:font typeface="Aileron Thin" charset="1" panose="00000300000000000000"/>
      <p:regular r:id="rId29"/>
    </p:embeddedFont>
    <p:embeddedFont>
      <p:font typeface="Aileron Thin Italics" charset="1" panose="00000300000000000000"/>
      <p:regular r:id="rId30"/>
    </p:embeddedFont>
    <p:embeddedFont>
      <p:font typeface="Aileron Light" charset="1" panose="00000400000000000000"/>
      <p:regular r:id="rId31"/>
    </p:embeddedFont>
    <p:embeddedFont>
      <p:font typeface="Aileron Light Italics" charset="1" panose="00000400000000000000"/>
      <p:regular r:id="rId32"/>
    </p:embeddedFont>
    <p:embeddedFont>
      <p:font typeface="Aileron Ultra-Bold" charset="1" panose="00000A00000000000000"/>
      <p:regular r:id="rId33"/>
    </p:embeddedFont>
    <p:embeddedFont>
      <p:font typeface="Aileron Ultra-Bold Italics" charset="1" panose="00000A00000000000000"/>
      <p:regular r:id="rId34"/>
    </p:embeddedFont>
    <p:embeddedFont>
      <p:font typeface="Aileron Heavy" charset="1" panose="00000A00000000000000"/>
      <p:regular r:id="rId35"/>
    </p:embeddedFont>
    <p:embeddedFont>
      <p:font typeface="Aileron Heavy Italics" charset="1" panose="00000A00000000000000"/>
      <p:regular r:id="rId36"/>
    </p:embeddedFont>
    <p:embeddedFont>
      <p:font typeface="Fahkwang" charset="1" panose="00000500000000000000"/>
      <p:regular r:id="rId37"/>
    </p:embeddedFont>
    <p:embeddedFont>
      <p:font typeface="Fahkwang Bold" charset="1" panose="00000800000000000000"/>
      <p:regular r:id="rId38"/>
    </p:embeddedFont>
    <p:embeddedFont>
      <p:font typeface="Fahkwang Italics" charset="1" panose="00000500000000000000"/>
      <p:regular r:id="rId39"/>
    </p:embeddedFont>
    <p:embeddedFont>
      <p:font typeface="Fahkwang Bold Italics" charset="1" panose="00000800000000000000"/>
      <p:regular r:id="rId40"/>
    </p:embeddedFont>
    <p:embeddedFont>
      <p:font typeface="Fahkwang Extra-Light" charset="1" panose="00000300000000000000"/>
      <p:regular r:id="rId41"/>
    </p:embeddedFont>
    <p:embeddedFont>
      <p:font typeface="Fahkwang Extra-Light Italics" charset="1" panose="00000300000000000000"/>
      <p:regular r:id="rId42"/>
    </p:embeddedFont>
    <p:embeddedFont>
      <p:font typeface="Fahkwang Medium" charset="1" panose="00000600000000000000"/>
      <p:regular r:id="rId43"/>
    </p:embeddedFont>
    <p:embeddedFont>
      <p:font typeface="Fahkwang Medium Italics" charset="1" panose="00000600000000000000"/>
      <p:regular r:id="rId44"/>
    </p:embeddedFont>
    <p:embeddedFont>
      <p:font typeface="TT Firs Neue" charset="1" panose="02000503030000020004"/>
      <p:regular r:id="rId45"/>
    </p:embeddedFont>
    <p:embeddedFont>
      <p:font typeface="TT Firs Neue Bold" charset="1" panose="02000803030000020004"/>
      <p:regular r:id="rId46"/>
    </p:embeddedFont>
    <p:embeddedFont>
      <p:font typeface="TT Firs Neue Italics" charset="1" panose="02000503030000090004"/>
      <p:regular r:id="rId47"/>
    </p:embeddedFont>
    <p:embeddedFont>
      <p:font typeface="TT Firs Neue Bold Italics" charset="1" panose="02000803040000090004"/>
      <p:regular r:id="rId48"/>
    </p:embeddedFont>
    <p:embeddedFont>
      <p:font typeface="TT Firs Neue Thin" charset="1" panose="02000503020000020004"/>
      <p:regular r:id="rId49"/>
    </p:embeddedFont>
    <p:embeddedFont>
      <p:font typeface="TT Firs Neue Thin Italics" charset="1" panose="02000503020000090004"/>
      <p:regular r:id="rId50"/>
    </p:embeddedFont>
    <p:embeddedFont>
      <p:font typeface="TT Firs Neue Heavy" charset="1" panose="02000503060000020004"/>
      <p:regular r:id="rId51"/>
    </p:embeddedFont>
    <p:embeddedFont>
      <p:font typeface="TT Firs Neue Heavy Italics" charset="1" panose="02000503040000090004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slides/slide1.xml" Type="http://schemas.openxmlformats.org/officeDocument/2006/relationships/slide"/><Relationship Id="rId54" Target="slides/slide2.xml" Type="http://schemas.openxmlformats.org/officeDocument/2006/relationships/slide"/><Relationship Id="rId55" Target="slides/slide3.xml" Type="http://schemas.openxmlformats.org/officeDocument/2006/relationships/slide"/><Relationship Id="rId56" Target="slides/slide4.xml" Type="http://schemas.openxmlformats.org/officeDocument/2006/relationships/slide"/><Relationship Id="rId57" Target="slides/slide5.xml" Type="http://schemas.openxmlformats.org/officeDocument/2006/relationships/slide"/><Relationship Id="rId58" Target="slides/slide6.xml" Type="http://schemas.openxmlformats.org/officeDocument/2006/relationships/slide"/><Relationship Id="rId59" Target="slides/slide7.xml" Type="http://schemas.openxmlformats.org/officeDocument/2006/relationships/slide"/><Relationship Id="rId6" Target="fonts/font6.fntdata" Type="http://schemas.openxmlformats.org/officeDocument/2006/relationships/font"/><Relationship Id="rId60" Target="slides/slide8.xml" Type="http://schemas.openxmlformats.org/officeDocument/2006/relationships/slide"/><Relationship Id="rId61" Target="slides/slide9.xml" Type="http://schemas.openxmlformats.org/officeDocument/2006/relationships/slide"/><Relationship Id="rId62" Target="slides/slide10.xml" Type="http://schemas.openxmlformats.org/officeDocument/2006/relationships/slide"/><Relationship Id="rId63" Target="slides/slide11.xml" Type="http://schemas.openxmlformats.org/officeDocument/2006/relationships/slide"/><Relationship Id="rId64" Target="slides/slide12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33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Relationship Id="rId6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.pn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15" Target="../media/image29.png" Type="http://schemas.openxmlformats.org/officeDocument/2006/relationships/image"/><Relationship Id="rId16" Target="../media/image30.png" Type="http://schemas.openxmlformats.org/officeDocument/2006/relationships/image"/><Relationship Id="rId17" Target="../media/image31.sv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163288"/>
            <a:ext cx="5388096" cy="1062370"/>
            <a:chOff x="0" y="0"/>
            <a:chExt cx="3362422" cy="6629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2422" cy="662968"/>
            </a:xfrm>
            <a:custGeom>
              <a:avLst/>
              <a:gdLst/>
              <a:ahLst/>
              <a:cxnLst/>
              <a:rect r="r" b="b" t="t" l="l"/>
              <a:pathLst>
                <a:path h="662968" w="3362422">
                  <a:moveTo>
                    <a:pt x="0" y="0"/>
                  </a:moveTo>
                  <a:lnTo>
                    <a:pt x="0" y="662968"/>
                  </a:lnTo>
                  <a:lnTo>
                    <a:pt x="3362422" y="662968"/>
                  </a:lnTo>
                  <a:lnTo>
                    <a:pt x="3362422" y="0"/>
                  </a:lnTo>
                  <a:lnTo>
                    <a:pt x="0" y="0"/>
                  </a:lnTo>
                  <a:close/>
                  <a:moveTo>
                    <a:pt x="3301462" y="602008"/>
                  </a:moveTo>
                  <a:lnTo>
                    <a:pt x="59690" y="602008"/>
                  </a:lnTo>
                  <a:lnTo>
                    <a:pt x="59690" y="59690"/>
                  </a:lnTo>
                  <a:lnTo>
                    <a:pt x="3301462" y="59690"/>
                  </a:lnTo>
                  <a:lnTo>
                    <a:pt x="3301462" y="60200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8594413"/>
            <a:ext cx="775267" cy="772297"/>
            <a:chOff x="0" y="0"/>
            <a:chExt cx="1033689" cy="102973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223655"/>
              <a:ext cx="814259" cy="806075"/>
              <a:chOff x="0" y="0"/>
              <a:chExt cx="561930" cy="55628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61930" cy="556282"/>
              </a:xfrm>
              <a:custGeom>
                <a:avLst/>
                <a:gdLst/>
                <a:ahLst/>
                <a:cxnLst/>
                <a:rect r="r" b="b" t="t" l="l"/>
                <a:pathLst>
                  <a:path h="556282" w="561930">
                    <a:moveTo>
                      <a:pt x="0" y="0"/>
                    </a:moveTo>
                    <a:lnTo>
                      <a:pt x="0" y="556282"/>
                    </a:lnTo>
                    <a:lnTo>
                      <a:pt x="561930" y="556282"/>
                    </a:lnTo>
                    <a:lnTo>
                      <a:pt x="561930" y="0"/>
                    </a:lnTo>
                    <a:lnTo>
                      <a:pt x="0" y="0"/>
                    </a:lnTo>
                    <a:close/>
                    <a:moveTo>
                      <a:pt x="500970" y="495322"/>
                    </a:moveTo>
                    <a:lnTo>
                      <a:pt x="59690" y="495322"/>
                    </a:lnTo>
                    <a:lnTo>
                      <a:pt x="59690" y="59690"/>
                    </a:lnTo>
                    <a:lnTo>
                      <a:pt x="500970" y="59690"/>
                    </a:lnTo>
                    <a:lnTo>
                      <a:pt x="500970" y="49532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219431" y="0"/>
              <a:ext cx="814259" cy="806075"/>
              <a:chOff x="0" y="0"/>
              <a:chExt cx="561930" cy="55628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61930" cy="556282"/>
              </a:xfrm>
              <a:custGeom>
                <a:avLst/>
                <a:gdLst/>
                <a:ahLst/>
                <a:cxnLst/>
                <a:rect r="r" b="b" t="t" l="l"/>
                <a:pathLst>
                  <a:path h="556282" w="561930">
                    <a:moveTo>
                      <a:pt x="0" y="0"/>
                    </a:moveTo>
                    <a:lnTo>
                      <a:pt x="0" y="556282"/>
                    </a:lnTo>
                    <a:lnTo>
                      <a:pt x="561930" y="556282"/>
                    </a:lnTo>
                    <a:lnTo>
                      <a:pt x="561930" y="0"/>
                    </a:lnTo>
                    <a:lnTo>
                      <a:pt x="0" y="0"/>
                    </a:lnTo>
                    <a:close/>
                    <a:moveTo>
                      <a:pt x="500970" y="495322"/>
                    </a:moveTo>
                    <a:lnTo>
                      <a:pt x="59690" y="495322"/>
                    </a:lnTo>
                    <a:lnTo>
                      <a:pt x="59690" y="59690"/>
                    </a:lnTo>
                    <a:lnTo>
                      <a:pt x="500970" y="59690"/>
                    </a:lnTo>
                    <a:lnTo>
                      <a:pt x="500970" y="49532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7557777" y="2281186"/>
            <a:ext cx="10730223" cy="8020915"/>
            <a:chOff x="0" y="0"/>
            <a:chExt cx="2826067" cy="21125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26067" cy="2112504"/>
            </a:xfrm>
            <a:custGeom>
              <a:avLst/>
              <a:gdLst/>
              <a:ahLst/>
              <a:cxnLst/>
              <a:rect r="r" b="b" t="t" l="l"/>
              <a:pathLst>
                <a:path h="2112504" w="2826067">
                  <a:moveTo>
                    <a:pt x="0" y="0"/>
                  </a:moveTo>
                  <a:lnTo>
                    <a:pt x="2826067" y="0"/>
                  </a:lnTo>
                  <a:lnTo>
                    <a:pt x="2826067" y="2112504"/>
                  </a:lnTo>
                  <a:lnTo>
                    <a:pt x="0" y="2112504"/>
                  </a:lnTo>
                  <a:close/>
                </a:path>
              </a:pathLst>
            </a:custGeom>
            <a:gradFill rotWithShape="true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826067" cy="2150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2683422" y="8932936"/>
            <a:ext cx="6822171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0733765" y="4763204"/>
            <a:ext cx="5261736" cy="3862538"/>
          </a:xfrm>
          <a:custGeom>
            <a:avLst/>
            <a:gdLst/>
            <a:ahLst/>
            <a:cxnLst/>
            <a:rect r="r" b="b" t="t" l="l"/>
            <a:pathLst>
              <a:path h="3862538" w="5261736">
                <a:moveTo>
                  <a:pt x="0" y="0"/>
                </a:moveTo>
                <a:lnTo>
                  <a:pt x="5261736" y="0"/>
                </a:lnTo>
                <a:lnTo>
                  <a:pt x="5261736" y="3862538"/>
                </a:lnTo>
                <a:lnTo>
                  <a:pt x="0" y="3862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20" t="0" r="-322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683631" y="1330717"/>
            <a:ext cx="5604369" cy="1456334"/>
            <a:chOff x="0" y="0"/>
            <a:chExt cx="1772294" cy="4605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72294" cy="460543"/>
            </a:xfrm>
            <a:custGeom>
              <a:avLst/>
              <a:gdLst/>
              <a:ahLst/>
              <a:cxnLst/>
              <a:rect r="r" b="b" t="t" l="l"/>
              <a:pathLst>
                <a:path h="460543" w="1772294">
                  <a:moveTo>
                    <a:pt x="0" y="0"/>
                  </a:moveTo>
                  <a:lnTo>
                    <a:pt x="1772294" y="0"/>
                  </a:lnTo>
                  <a:lnTo>
                    <a:pt x="1772294" y="460543"/>
                  </a:lnTo>
                  <a:lnTo>
                    <a:pt x="0" y="46054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6810329" y="8980561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40"/>
                </a:lnTo>
                <a:lnTo>
                  <a:pt x="0" y="1321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085850"/>
            <a:ext cx="8476893" cy="2103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308"/>
              </a:lnSpc>
            </a:pPr>
            <a:r>
              <a:rPr lang="en-US" sz="14181">
                <a:solidFill>
                  <a:srgbClr val="000000"/>
                </a:solidFill>
                <a:latin typeface="Aileron Ultra-Bold"/>
              </a:rPr>
              <a:t>BLOOD+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11299" y="1731292"/>
            <a:ext cx="6948154" cy="549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IBM Plex Sans"/>
              </a:rPr>
              <a:t>Health Technology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342421"/>
            <a:ext cx="5388096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IBM Plex Sans Bold"/>
              </a:rPr>
              <a:t>https://app.novanex.tech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00127" y="4216501"/>
            <a:ext cx="8115300" cy="957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29"/>
              </a:lnSpc>
            </a:pPr>
            <a:r>
              <a:rPr lang="en-US" sz="3518">
                <a:solidFill>
                  <a:srgbClr val="FFFFFF"/>
                </a:solidFill>
                <a:latin typeface="TT Firs Neue Bold"/>
              </a:rPr>
              <a:t>CONNECTING RE</a:t>
            </a:r>
            <a:r>
              <a:rPr lang="en-US" sz="3518">
                <a:solidFill>
                  <a:srgbClr val="000000"/>
                </a:solidFill>
                <a:latin typeface="TT Firs Neue Bold"/>
              </a:rPr>
              <a:t>QUESTORS WITH</a:t>
            </a:r>
            <a:r>
              <a:rPr lang="en-US" sz="3518">
                <a:solidFill>
                  <a:srgbClr val="FFFFFF"/>
                </a:solidFill>
                <a:latin typeface="TT Firs Neue Bold"/>
              </a:rPr>
              <a:t> BLOOD DONORS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325057"/>
            <a:ext cx="5245375" cy="6187957"/>
            <a:chOff x="0" y="0"/>
            <a:chExt cx="3548723" cy="41864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48723" cy="4186420"/>
            </a:xfrm>
            <a:custGeom>
              <a:avLst/>
              <a:gdLst/>
              <a:ahLst/>
              <a:cxnLst/>
              <a:rect r="r" b="b" t="t" l="l"/>
              <a:pathLst>
                <a:path h="4186420" w="3548723">
                  <a:moveTo>
                    <a:pt x="0" y="0"/>
                  </a:moveTo>
                  <a:lnTo>
                    <a:pt x="3548723" y="0"/>
                  </a:lnTo>
                  <a:lnTo>
                    <a:pt x="3548723" y="4186420"/>
                  </a:lnTo>
                  <a:lnTo>
                    <a:pt x="0" y="4186420"/>
                  </a:lnTo>
                  <a:close/>
                </a:path>
              </a:pathLst>
            </a:custGeom>
            <a:solidFill>
              <a:srgbClr val="163459">
                <a:alpha val="2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13925" y="2325076"/>
            <a:ext cx="5245375" cy="6187920"/>
            <a:chOff x="0" y="0"/>
            <a:chExt cx="3548723" cy="41863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48723" cy="4186395"/>
            </a:xfrm>
            <a:custGeom>
              <a:avLst/>
              <a:gdLst/>
              <a:ahLst/>
              <a:cxnLst/>
              <a:rect r="r" b="b" t="t" l="l"/>
              <a:pathLst>
                <a:path h="4186395" w="3548723">
                  <a:moveTo>
                    <a:pt x="0" y="0"/>
                  </a:moveTo>
                  <a:lnTo>
                    <a:pt x="3548723" y="0"/>
                  </a:lnTo>
                  <a:lnTo>
                    <a:pt x="3548723" y="4186395"/>
                  </a:lnTo>
                  <a:lnTo>
                    <a:pt x="0" y="4186395"/>
                  </a:lnTo>
                  <a:close/>
                </a:path>
              </a:pathLst>
            </a:custGeom>
            <a:solidFill>
              <a:srgbClr val="163459">
                <a:alpha val="25882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150275" y="2315532"/>
            <a:ext cx="5987449" cy="6187938"/>
          </a:xfrm>
          <a:custGeom>
            <a:avLst/>
            <a:gdLst/>
            <a:ahLst/>
            <a:cxnLst/>
            <a:rect r="r" b="b" t="t" l="l"/>
            <a:pathLst>
              <a:path h="6187938" w="5987449">
                <a:moveTo>
                  <a:pt x="0" y="0"/>
                </a:moveTo>
                <a:lnTo>
                  <a:pt x="5987450" y="0"/>
                </a:lnTo>
                <a:lnTo>
                  <a:pt x="5987450" y="6187938"/>
                </a:lnTo>
                <a:lnTo>
                  <a:pt x="0" y="6187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4" t="0" r="-167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10329" y="8965460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40"/>
                </a:lnTo>
                <a:lnTo>
                  <a:pt x="0" y="1321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12059" y="2475840"/>
            <a:ext cx="4678658" cy="4581361"/>
            <a:chOff x="0" y="0"/>
            <a:chExt cx="6238210" cy="610848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9050"/>
              <a:ext cx="6238210" cy="1210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sz="3300">
                  <a:solidFill>
                    <a:srgbClr val="000000"/>
                  </a:solidFill>
                  <a:latin typeface="Maharlika Semi-Bold"/>
                </a:rPr>
                <a:t>API Integration Proficiency: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480179"/>
              <a:ext cx="6238210" cy="4628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6" indent="-259083" lvl="1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Fahkwang"/>
                </a:rPr>
                <a:t>Successfully integrating with Google maps API for real time location-based matching and Gmail API for email notification enhanced our understanding of handling third-party APIs, </a:t>
              </a:r>
            </a:p>
            <a:p>
              <a:pPr marL="0" indent="0" lvl="0">
                <a:lnSpc>
                  <a:spcPts val="28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175396" y="706423"/>
            <a:ext cx="11937208" cy="73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1"/>
              </a:lnSpc>
            </a:pPr>
            <a:r>
              <a:rPr lang="en-US" sz="5501">
                <a:solidFill>
                  <a:srgbClr val="000000"/>
                </a:solidFill>
                <a:latin typeface="Aileron Bold"/>
              </a:rPr>
              <a:t>Technical interests: Insights gained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412180" y="2553363"/>
            <a:ext cx="4448865" cy="5371301"/>
            <a:chOff x="0" y="0"/>
            <a:chExt cx="5931820" cy="716173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9050"/>
              <a:ext cx="5931820" cy="1210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sz="3300">
                  <a:solidFill>
                    <a:srgbClr val="000000"/>
                  </a:solidFill>
                  <a:latin typeface="Maharlika Semi-Bold"/>
                </a:rPr>
                <a:t>Frontend-Backend Collaboration: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480179"/>
              <a:ext cx="5931820" cy="5681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6" indent="-259083" lvl="1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Fahkwang"/>
                </a:rPr>
                <a:t>Collaborating on a project with distinct frontend and backend components improved our skills in coordinating development efforts, API design, database with a Postgis extension and data exchange.</a:t>
              </a:r>
            </a:p>
            <a:p>
              <a:pPr>
                <a:lnSpc>
                  <a:spcPts val="3120"/>
                </a:lnSpc>
              </a:pPr>
            </a:p>
            <a:p>
              <a:pPr algn="ctr" marL="0" indent="0" lvl="0">
                <a:lnSpc>
                  <a:spcPts val="299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325057"/>
            <a:ext cx="5245375" cy="6187957"/>
            <a:chOff x="0" y="0"/>
            <a:chExt cx="3548723" cy="41864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48723" cy="4186420"/>
            </a:xfrm>
            <a:custGeom>
              <a:avLst/>
              <a:gdLst/>
              <a:ahLst/>
              <a:cxnLst/>
              <a:rect r="r" b="b" t="t" l="l"/>
              <a:pathLst>
                <a:path h="4186420" w="3548723">
                  <a:moveTo>
                    <a:pt x="0" y="0"/>
                  </a:moveTo>
                  <a:lnTo>
                    <a:pt x="3548723" y="0"/>
                  </a:lnTo>
                  <a:lnTo>
                    <a:pt x="3548723" y="4186420"/>
                  </a:lnTo>
                  <a:lnTo>
                    <a:pt x="0" y="4186420"/>
                  </a:lnTo>
                  <a:close/>
                </a:path>
              </a:pathLst>
            </a:custGeom>
            <a:solidFill>
              <a:srgbClr val="163459">
                <a:alpha val="2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21313" y="2325076"/>
            <a:ext cx="5245375" cy="6187920"/>
            <a:chOff x="0" y="0"/>
            <a:chExt cx="3548723" cy="41863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48723" cy="4186395"/>
            </a:xfrm>
            <a:custGeom>
              <a:avLst/>
              <a:gdLst/>
              <a:ahLst/>
              <a:cxnLst/>
              <a:rect r="r" b="b" t="t" l="l"/>
              <a:pathLst>
                <a:path h="4186395" w="3548723">
                  <a:moveTo>
                    <a:pt x="0" y="0"/>
                  </a:moveTo>
                  <a:lnTo>
                    <a:pt x="3548723" y="0"/>
                  </a:lnTo>
                  <a:lnTo>
                    <a:pt x="3548723" y="4186395"/>
                  </a:lnTo>
                  <a:lnTo>
                    <a:pt x="0" y="4186395"/>
                  </a:lnTo>
                  <a:close/>
                </a:path>
              </a:pathLst>
            </a:custGeom>
            <a:solidFill>
              <a:srgbClr val="163459">
                <a:alpha val="2588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013925" y="2325076"/>
            <a:ext cx="5245375" cy="6187920"/>
            <a:chOff x="0" y="0"/>
            <a:chExt cx="3548723" cy="41863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48723" cy="4186395"/>
            </a:xfrm>
            <a:custGeom>
              <a:avLst/>
              <a:gdLst/>
              <a:ahLst/>
              <a:cxnLst/>
              <a:rect r="r" b="b" t="t" l="l"/>
              <a:pathLst>
                <a:path h="4186395" w="3548723">
                  <a:moveTo>
                    <a:pt x="0" y="0"/>
                  </a:moveTo>
                  <a:lnTo>
                    <a:pt x="3548723" y="0"/>
                  </a:lnTo>
                  <a:lnTo>
                    <a:pt x="3548723" y="4186395"/>
                  </a:lnTo>
                  <a:lnTo>
                    <a:pt x="0" y="4186395"/>
                  </a:lnTo>
                  <a:close/>
                </a:path>
              </a:pathLst>
            </a:custGeom>
            <a:solidFill>
              <a:srgbClr val="163459">
                <a:alpha val="25882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845610" y="3024719"/>
            <a:ext cx="4596779" cy="2911946"/>
            <a:chOff x="0" y="0"/>
            <a:chExt cx="6129039" cy="388259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9050"/>
              <a:ext cx="6129039" cy="1156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00"/>
                </a:lnSpc>
              </a:pPr>
              <a:r>
                <a:rPr lang="en-US" sz="3200">
                  <a:solidFill>
                    <a:srgbClr val="000000"/>
                  </a:solidFill>
                  <a:latin typeface="Maharlika Semi-Bold"/>
                </a:rPr>
                <a:t>Machine Learning Integration: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425992"/>
              <a:ext cx="6129039" cy="24566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7" indent="-248289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Fahkwang"/>
                </a:rPr>
                <a:t>Investigating possibilities of integrating machine learning algorithms for personalized insights and chatbot, for users support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810329" y="8965460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40"/>
                </a:lnTo>
                <a:lnTo>
                  <a:pt x="0" y="132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38538" y="2653244"/>
            <a:ext cx="4425698" cy="4521671"/>
            <a:chOff x="0" y="0"/>
            <a:chExt cx="5900931" cy="602889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9050"/>
              <a:ext cx="5900931" cy="1156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00"/>
                </a:lnSpc>
              </a:pPr>
              <a:r>
                <a:rPr lang="en-US" sz="3200">
                  <a:solidFill>
                    <a:srgbClr val="000000"/>
                  </a:solidFill>
                  <a:latin typeface="Maharlika Semi-Bold"/>
                </a:rPr>
                <a:t>Advanced Frontend Frameworks: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425992"/>
              <a:ext cx="5900931" cy="4602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6" indent="-259083" lvl="1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Fahkwang"/>
                </a:rPr>
                <a:t>Exploring and mastering advanced frontend frameworks like Next,  Vue.js, or D3.js to enhance the user interface and interactivity.</a:t>
              </a:r>
            </a:p>
            <a:p>
              <a:pPr>
                <a:lnSpc>
                  <a:spcPts val="2990"/>
                </a:lnSpc>
              </a:pPr>
            </a:p>
            <a:p>
              <a:pPr algn="ctr" marL="0" indent="0" lvl="0">
                <a:lnSpc>
                  <a:spcPts val="28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200423" y="2653244"/>
            <a:ext cx="4872379" cy="4026371"/>
            <a:chOff x="0" y="0"/>
            <a:chExt cx="6496506" cy="536849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9050"/>
              <a:ext cx="6496506" cy="1156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00"/>
                </a:lnSpc>
              </a:pPr>
              <a:r>
                <a:rPr lang="en-US" sz="3200">
                  <a:solidFill>
                    <a:srgbClr val="000000"/>
                  </a:solidFill>
                  <a:latin typeface="Maharlika Semi-Bold"/>
                </a:rPr>
                <a:t>Cybersecurity Considerations: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425992"/>
              <a:ext cx="6496506" cy="39425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6577" indent="-248289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Fahkwang"/>
                </a:rPr>
                <a:t>Developing a deeper understanding of cybersecurity aspects, focusing on securing user data, API interactions, and ensuring the application's resilience against potential threats.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175396" y="358760"/>
            <a:ext cx="11937208" cy="143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1"/>
              </a:lnSpc>
            </a:pPr>
            <a:r>
              <a:rPr lang="en-US" sz="5501">
                <a:solidFill>
                  <a:srgbClr val="000000"/>
                </a:solidFill>
                <a:latin typeface="Aileron Bold"/>
              </a:rPr>
              <a:t>Technical interests: Future Technical Interests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028700" y="1024342"/>
            <a:ext cx="570676" cy="570676"/>
          </a:xfrm>
          <a:custGeom>
            <a:avLst/>
            <a:gdLst/>
            <a:ahLst/>
            <a:cxnLst/>
            <a:rect r="r" b="b" t="t" l="l"/>
            <a:pathLst>
              <a:path h="570676" w="570676">
                <a:moveTo>
                  <a:pt x="570676" y="570676"/>
                </a:moveTo>
                <a:lnTo>
                  <a:pt x="0" y="570676"/>
                </a:lnTo>
                <a:lnTo>
                  <a:pt x="0" y="0"/>
                </a:lnTo>
                <a:lnTo>
                  <a:pt x="570676" y="0"/>
                </a:lnTo>
                <a:lnTo>
                  <a:pt x="570676" y="57067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5727" y="8968199"/>
            <a:ext cx="15415930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775416" y="1756675"/>
            <a:ext cx="6480810" cy="8229600"/>
          </a:xfrm>
          <a:custGeom>
            <a:avLst/>
            <a:gdLst/>
            <a:ahLst/>
            <a:cxnLst/>
            <a:rect r="r" b="b" t="t" l="l"/>
            <a:pathLst>
              <a:path h="8229600" w="6480810">
                <a:moveTo>
                  <a:pt x="0" y="0"/>
                </a:moveTo>
                <a:lnTo>
                  <a:pt x="6480810" y="0"/>
                </a:lnTo>
                <a:lnTo>
                  <a:pt x="64808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86671" y="1102768"/>
            <a:ext cx="3932146" cy="4002184"/>
          </a:xfrm>
          <a:custGeom>
            <a:avLst/>
            <a:gdLst/>
            <a:ahLst/>
            <a:cxnLst/>
            <a:rect r="r" b="b" t="t" l="l"/>
            <a:pathLst>
              <a:path h="4002184" w="3932146">
                <a:moveTo>
                  <a:pt x="0" y="0"/>
                </a:moveTo>
                <a:lnTo>
                  <a:pt x="3932146" y="0"/>
                </a:lnTo>
                <a:lnTo>
                  <a:pt x="3932146" y="4002185"/>
                </a:lnTo>
                <a:lnTo>
                  <a:pt x="0" y="40021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76106" y="4635537"/>
            <a:ext cx="8873688" cy="202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98"/>
              </a:lnSpc>
              <a:spcBef>
                <a:spcPct val="0"/>
              </a:spcBef>
            </a:pPr>
            <a:r>
              <a:rPr lang="en-US" sz="7451">
                <a:solidFill>
                  <a:srgbClr val="FFFFFF"/>
                </a:solidFill>
                <a:latin typeface="TT Firs Neue Bold"/>
              </a:rPr>
              <a:t>THANKS EVERYONE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824503" y="7142567"/>
            <a:ext cx="6950913" cy="1341800"/>
            <a:chOff x="0" y="0"/>
            <a:chExt cx="9267884" cy="178906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9267884" cy="1789067"/>
              <a:chOff x="0" y="0"/>
              <a:chExt cx="2067958" cy="39919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067958" cy="399197"/>
              </a:xfrm>
              <a:custGeom>
                <a:avLst/>
                <a:gdLst/>
                <a:ahLst/>
                <a:cxnLst/>
                <a:rect r="r" b="b" t="t" l="l"/>
                <a:pathLst>
                  <a:path h="399197" w="2067958">
                    <a:moveTo>
                      <a:pt x="22276" y="0"/>
                    </a:moveTo>
                    <a:lnTo>
                      <a:pt x="2045682" y="0"/>
                    </a:lnTo>
                    <a:cubicBezTo>
                      <a:pt x="2057985" y="0"/>
                      <a:pt x="2067958" y="9973"/>
                      <a:pt x="2067958" y="22276"/>
                    </a:cubicBezTo>
                    <a:lnTo>
                      <a:pt x="2067958" y="376921"/>
                    </a:lnTo>
                    <a:cubicBezTo>
                      <a:pt x="2067958" y="382829"/>
                      <a:pt x="2065611" y="388495"/>
                      <a:pt x="2061434" y="392673"/>
                    </a:cubicBezTo>
                    <a:cubicBezTo>
                      <a:pt x="2057256" y="396850"/>
                      <a:pt x="2051590" y="399197"/>
                      <a:pt x="2045682" y="399197"/>
                    </a:cubicBezTo>
                    <a:lnTo>
                      <a:pt x="22276" y="399197"/>
                    </a:lnTo>
                    <a:cubicBezTo>
                      <a:pt x="16368" y="399197"/>
                      <a:pt x="10702" y="396850"/>
                      <a:pt x="6524" y="392673"/>
                    </a:cubicBezTo>
                    <a:cubicBezTo>
                      <a:pt x="2347" y="388495"/>
                      <a:pt x="0" y="382829"/>
                      <a:pt x="0" y="376921"/>
                    </a:cubicBezTo>
                    <a:lnTo>
                      <a:pt x="0" y="22276"/>
                    </a:lnTo>
                    <a:cubicBezTo>
                      <a:pt x="0" y="16368"/>
                      <a:pt x="2347" y="10702"/>
                      <a:pt x="6524" y="6524"/>
                    </a:cubicBezTo>
                    <a:cubicBezTo>
                      <a:pt x="10702" y="2347"/>
                      <a:pt x="16368" y="0"/>
                      <a:pt x="2227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597F6">
                      <a:alpha val="100000"/>
                    </a:srgbClr>
                  </a:gs>
                  <a:gs pos="100000">
                    <a:srgbClr val="96C6EA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067958" cy="437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380451" y="416145"/>
              <a:ext cx="8477859" cy="1045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sz="2863">
                  <a:solidFill>
                    <a:srgbClr val="1E1E1E"/>
                  </a:solidFill>
                  <a:latin typeface="TT Firs Neue"/>
                </a:rPr>
                <a:t>JOIN US AND GIVE YOUR BLOOD TO SAVE ONE LIFE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710028" y="1070142"/>
            <a:ext cx="3549272" cy="645091"/>
            <a:chOff x="0" y="0"/>
            <a:chExt cx="4732362" cy="86012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732362" cy="860122"/>
              <a:chOff x="0" y="0"/>
              <a:chExt cx="1098585" cy="19967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98585" cy="199671"/>
              </a:xfrm>
              <a:custGeom>
                <a:avLst/>
                <a:gdLst/>
                <a:ahLst/>
                <a:cxnLst/>
                <a:rect r="r" b="b" t="t" l="l"/>
                <a:pathLst>
                  <a:path h="199671" w="1098585">
                    <a:moveTo>
                      <a:pt x="99836" y="0"/>
                    </a:moveTo>
                    <a:lnTo>
                      <a:pt x="998749" y="0"/>
                    </a:lnTo>
                    <a:cubicBezTo>
                      <a:pt x="1025227" y="0"/>
                      <a:pt x="1050621" y="10518"/>
                      <a:pt x="1069344" y="29241"/>
                    </a:cubicBezTo>
                    <a:cubicBezTo>
                      <a:pt x="1088066" y="47964"/>
                      <a:pt x="1098585" y="73358"/>
                      <a:pt x="1098585" y="99836"/>
                    </a:cubicBezTo>
                    <a:lnTo>
                      <a:pt x="1098585" y="99836"/>
                    </a:lnTo>
                    <a:cubicBezTo>
                      <a:pt x="1098585" y="126314"/>
                      <a:pt x="1088066" y="151707"/>
                      <a:pt x="1069344" y="170430"/>
                    </a:cubicBezTo>
                    <a:cubicBezTo>
                      <a:pt x="1050621" y="189153"/>
                      <a:pt x="1025227" y="199671"/>
                      <a:pt x="998749" y="199671"/>
                    </a:cubicBezTo>
                    <a:lnTo>
                      <a:pt x="99836" y="199671"/>
                    </a:lnTo>
                    <a:cubicBezTo>
                      <a:pt x="73358" y="199671"/>
                      <a:pt x="47964" y="189153"/>
                      <a:pt x="29241" y="170430"/>
                    </a:cubicBezTo>
                    <a:cubicBezTo>
                      <a:pt x="10518" y="151707"/>
                      <a:pt x="0" y="126314"/>
                      <a:pt x="0" y="99836"/>
                    </a:cubicBezTo>
                    <a:lnTo>
                      <a:pt x="0" y="99836"/>
                    </a:lnTo>
                    <a:cubicBezTo>
                      <a:pt x="0" y="73358"/>
                      <a:pt x="10518" y="47964"/>
                      <a:pt x="29241" y="29241"/>
                    </a:cubicBezTo>
                    <a:cubicBezTo>
                      <a:pt x="47964" y="10518"/>
                      <a:pt x="73358" y="0"/>
                      <a:pt x="9983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098585" cy="2377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285362" y="253642"/>
              <a:ext cx="4161638" cy="390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71"/>
                </a:lnSpc>
                <a:spcBef>
                  <a:spcPct val="0"/>
                </a:spcBef>
              </a:pPr>
              <a:r>
                <a:rPr lang="en-US" sz="2143">
                  <a:solidFill>
                    <a:srgbClr val="FFFFFF"/>
                  </a:solidFill>
                  <a:latin typeface="TT Firs Neue"/>
                </a:rPr>
                <a:t>BLOOD+</a:t>
              </a:r>
              <a:r>
                <a:rPr lang="en-US" sz="2143">
                  <a:solidFill>
                    <a:srgbClr val="FFFFFF"/>
                  </a:solidFill>
                  <a:latin typeface="TT Firs Neue"/>
                </a:rPr>
                <a:t> APP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810329" y="8965460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40"/>
                </a:lnTo>
                <a:lnTo>
                  <a:pt x="0" y="1321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03233" y="2680490"/>
            <a:ext cx="1220330" cy="122033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785" y="0"/>
                  </a:moveTo>
                  <a:lnTo>
                    <a:pt x="743015" y="0"/>
                  </a:lnTo>
                  <a:cubicBezTo>
                    <a:pt x="761523" y="0"/>
                    <a:pt x="779273" y="7352"/>
                    <a:pt x="792360" y="20440"/>
                  </a:cubicBezTo>
                  <a:cubicBezTo>
                    <a:pt x="805448" y="33527"/>
                    <a:pt x="812800" y="51277"/>
                    <a:pt x="812800" y="69785"/>
                  </a:cubicBezTo>
                  <a:lnTo>
                    <a:pt x="812800" y="743015"/>
                  </a:lnTo>
                  <a:cubicBezTo>
                    <a:pt x="812800" y="761523"/>
                    <a:pt x="805448" y="779273"/>
                    <a:pt x="792360" y="792360"/>
                  </a:cubicBezTo>
                  <a:cubicBezTo>
                    <a:pt x="779273" y="805448"/>
                    <a:pt x="761523" y="812800"/>
                    <a:pt x="743015" y="812800"/>
                  </a:cubicBezTo>
                  <a:lnTo>
                    <a:pt x="69785" y="812800"/>
                  </a:lnTo>
                  <a:cubicBezTo>
                    <a:pt x="51277" y="812800"/>
                    <a:pt x="33527" y="805448"/>
                    <a:pt x="20440" y="792360"/>
                  </a:cubicBezTo>
                  <a:cubicBezTo>
                    <a:pt x="7352" y="779273"/>
                    <a:pt x="0" y="761523"/>
                    <a:pt x="0" y="743015"/>
                  </a:cubicBezTo>
                  <a:lnTo>
                    <a:pt x="0" y="69785"/>
                  </a:lnTo>
                  <a:cubicBezTo>
                    <a:pt x="0" y="51277"/>
                    <a:pt x="7352" y="33527"/>
                    <a:pt x="20440" y="20440"/>
                  </a:cubicBezTo>
                  <a:cubicBezTo>
                    <a:pt x="33527" y="7352"/>
                    <a:pt x="51277" y="0"/>
                    <a:pt x="697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10705858" y="3083115"/>
            <a:ext cx="415080" cy="415080"/>
          </a:xfrm>
          <a:custGeom>
            <a:avLst/>
            <a:gdLst/>
            <a:ahLst/>
            <a:cxnLst/>
            <a:rect r="r" b="b" t="t" l="l"/>
            <a:pathLst>
              <a:path h="415080" w="415080">
                <a:moveTo>
                  <a:pt x="415080" y="415080"/>
                </a:moveTo>
                <a:lnTo>
                  <a:pt x="0" y="415080"/>
                </a:lnTo>
                <a:lnTo>
                  <a:pt x="0" y="0"/>
                </a:lnTo>
                <a:lnTo>
                  <a:pt x="415080" y="0"/>
                </a:lnTo>
                <a:lnTo>
                  <a:pt x="415080" y="4150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5727" y="8968199"/>
            <a:ext cx="15415930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836592" y="-3602403"/>
            <a:ext cx="5076805" cy="6135112"/>
          </a:xfrm>
          <a:custGeom>
            <a:avLst/>
            <a:gdLst/>
            <a:ahLst/>
            <a:cxnLst/>
            <a:rect r="r" b="b" t="t" l="l"/>
            <a:pathLst>
              <a:path h="6135112" w="5076805">
                <a:moveTo>
                  <a:pt x="0" y="0"/>
                </a:moveTo>
                <a:lnTo>
                  <a:pt x="5076806" y="0"/>
                </a:lnTo>
                <a:lnTo>
                  <a:pt x="5076806" y="6135112"/>
                </a:lnTo>
                <a:lnTo>
                  <a:pt x="0" y="6135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944678">
            <a:off x="-2164012" y="-1762136"/>
            <a:ext cx="4623819" cy="4040062"/>
          </a:xfrm>
          <a:custGeom>
            <a:avLst/>
            <a:gdLst/>
            <a:ahLst/>
            <a:cxnLst/>
            <a:rect r="r" b="b" t="t" l="l"/>
            <a:pathLst>
              <a:path h="4040062" w="4623819">
                <a:moveTo>
                  <a:pt x="0" y="0"/>
                </a:moveTo>
                <a:lnTo>
                  <a:pt x="4623818" y="0"/>
                </a:lnTo>
                <a:lnTo>
                  <a:pt x="4623818" y="4040061"/>
                </a:lnTo>
                <a:lnTo>
                  <a:pt x="0" y="40400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97461" y="2237926"/>
            <a:ext cx="8986311" cy="5811147"/>
          </a:xfrm>
          <a:custGeom>
            <a:avLst/>
            <a:gdLst/>
            <a:ahLst/>
            <a:cxnLst/>
            <a:rect r="r" b="b" t="t" l="l"/>
            <a:pathLst>
              <a:path h="5811147" w="8986311">
                <a:moveTo>
                  <a:pt x="0" y="0"/>
                </a:moveTo>
                <a:lnTo>
                  <a:pt x="8986311" y="0"/>
                </a:lnTo>
                <a:lnTo>
                  <a:pt x="8986311" y="5811148"/>
                </a:lnTo>
                <a:lnTo>
                  <a:pt x="0" y="5811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10329" y="8965460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40"/>
                </a:lnTo>
                <a:lnTo>
                  <a:pt x="0" y="13215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31848" y="1123950"/>
            <a:ext cx="9009488" cy="98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10"/>
              </a:lnSpc>
              <a:spcBef>
                <a:spcPct val="0"/>
              </a:spcBef>
            </a:pPr>
            <a:r>
              <a:rPr lang="en-US" sz="7085">
                <a:solidFill>
                  <a:srgbClr val="FFFFFF"/>
                </a:solidFill>
                <a:latin typeface="TT Firs Neue"/>
              </a:rPr>
              <a:t>PROBLEM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1850" y="3728861"/>
            <a:ext cx="7958871" cy="3603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72"/>
              </a:lnSpc>
            </a:pPr>
            <a:r>
              <a:rPr lang="en-US" sz="2600">
                <a:solidFill>
                  <a:srgbClr val="FFFFFF"/>
                </a:solidFill>
                <a:latin typeface="TT Firs Neue"/>
              </a:rPr>
              <a:t>In many African hospitals, the availability of blood for patients in need is a critical challenge. Hospitals often lack sufficient blood stocks, leading to delays in emergency situations or the burden of purchasing replacement blood falling on the patient's family. There is a need for a reliable and efficient system to connect blood donors with those in need and ensure a timely and accessible supply of blood in local communities.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2271" y="5459009"/>
            <a:ext cx="346737" cy="2740298"/>
            <a:chOff x="0" y="0"/>
            <a:chExt cx="462316" cy="3653731"/>
          </a:xfrm>
        </p:grpSpPr>
        <p:sp>
          <p:nvSpPr>
            <p:cNvPr name="Freeform 3" id="3"/>
            <p:cNvSpPr/>
            <p:nvPr/>
          </p:nvSpPr>
          <p:spPr>
            <a:xfrm flipH="true" flipV="true" rot="0">
              <a:off x="0" y="0"/>
              <a:ext cx="462316" cy="462316"/>
            </a:xfrm>
            <a:custGeom>
              <a:avLst/>
              <a:gdLst/>
              <a:ahLst/>
              <a:cxnLst/>
              <a:rect r="r" b="b" t="t" l="l"/>
              <a:pathLst>
                <a:path h="462316" w="462316">
                  <a:moveTo>
                    <a:pt x="462316" y="462316"/>
                  </a:moveTo>
                  <a:lnTo>
                    <a:pt x="0" y="462316"/>
                  </a:lnTo>
                  <a:lnTo>
                    <a:pt x="0" y="0"/>
                  </a:lnTo>
                  <a:lnTo>
                    <a:pt x="462316" y="0"/>
                  </a:lnTo>
                  <a:lnTo>
                    <a:pt x="462316" y="46231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true" rot="0">
              <a:off x="0" y="1596884"/>
              <a:ext cx="462316" cy="462316"/>
            </a:xfrm>
            <a:custGeom>
              <a:avLst/>
              <a:gdLst/>
              <a:ahLst/>
              <a:cxnLst/>
              <a:rect r="r" b="b" t="t" l="l"/>
              <a:pathLst>
                <a:path h="462316" w="462316">
                  <a:moveTo>
                    <a:pt x="462316" y="462316"/>
                  </a:moveTo>
                  <a:lnTo>
                    <a:pt x="0" y="462316"/>
                  </a:lnTo>
                  <a:lnTo>
                    <a:pt x="0" y="0"/>
                  </a:lnTo>
                  <a:lnTo>
                    <a:pt x="462316" y="0"/>
                  </a:lnTo>
                  <a:lnTo>
                    <a:pt x="462316" y="46231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0" y="3191415"/>
              <a:ext cx="462316" cy="462316"/>
            </a:xfrm>
            <a:custGeom>
              <a:avLst/>
              <a:gdLst/>
              <a:ahLst/>
              <a:cxnLst/>
              <a:rect r="r" b="b" t="t" l="l"/>
              <a:pathLst>
                <a:path h="462316" w="462316">
                  <a:moveTo>
                    <a:pt x="462316" y="462316"/>
                  </a:moveTo>
                  <a:lnTo>
                    <a:pt x="0" y="462316"/>
                  </a:lnTo>
                  <a:lnTo>
                    <a:pt x="0" y="0"/>
                  </a:lnTo>
                  <a:lnTo>
                    <a:pt x="462316" y="0"/>
                  </a:lnTo>
                  <a:lnTo>
                    <a:pt x="462316" y="46231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true" rot="0">
            <a:off x="8703841" y="5459009"/>
            <a:ext cx="346737" cy="346737"/>
          </a:xfrm>
          <a:custGeom>
            <a:avLst/>
            <a:gdLst/>
            <a:ahLst/>
            <a:cxnLst/>
            <a:rect r="r" b="b" t="t" l="l"/>
            <a:pathLst>
              <a:path h="346737" w="346737">
                <a:moveTo>
                  <a:pt x="346737" y="346737"/>
                </a:moveTo>
                <a:lnTo>
                  <a:pt x="0" y="346737"/>
                </a:lnTo>
                <a:lnTo>
                  <a:pt x="0" y="0"/>
                </a:lnTo>
                <a:lnTo>
                  <a:pt x="346737" y="0"/>
                </a:lnTo>
                <a:lnTo>
                  <a:pt x="346737" y="3467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8703841" y="6656671"/>
            <a:ext cx="346737" cy="346737"/>
          </a:xfrm>
          <a:custGeom>
            <a:avLst/>
            <a:gdLst/>
            <a:ahLst/>
            <a:cxnLst/>
            <a:rect r="r" b="b" t="t" l="l"/>
            <a:pathLst>
              <a:path h="346737" w="346737">
                <a:moveTo>
                  <a:pt x="346737" y="346738"/>
                </a:moveTo>
                <a:lnTo>
                  <a:pt x="0" y="346738"/>
                </a:lnTo>
                <a:lnTo>
                  <a:pt x="0" y="0"/>
                </a:lnTo>
                <a:lnTo>
                  <a:pt x="346737" y="0"/>
                </a:lnTo>
                <a:lnTo>
                  <a:pt x="346737" y="34673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8703841" y="7856707"/>
            <a:ext cx="346737" cy="346737"/>
          </a:xfrm>
          <a:custGeom>
            <a:avLst/>
            <a:gdLst/>
            <a:ahLst/>
            <a:cxnLst/>
            <a:rect r="r" b="b" t="t" l="l"/>
            <a:pathLst>
              <a:path h="346737" w="346737">
                <a:moveTo>
                  <a:pt x="346737" y="346738"/>
                </a:moveTo>
                <a:lnTo>
                  <a:pt x="0" y="346738"/>
                </a:lnTo>
                <a:lnTo>
                  <a:pt x="0" y="0"/>
                </a:lnTo>
                <a:lnTo>
                  <a:pt x="346737" y="0"/>
                </a:lnTo>
                <a:lnTo>
                  <a:pt x="346737" y="34673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615658" y="-5305595"/>
            <a:ext cx="6480810" cy="8229600"/>
          </a:xfrm>
          <a:custGeom>
            <a:avLst/>
            <a:gdLst/>
            <a:ahLst/>
            <a:cxnLst/>
            <a:rect r="r" b="b" t="t" l="l"/>
            <a:pathLst>
              <a:path h="8229600" w="6480810">
                <a:moveTo>
                  <a:pt x="0" y="0"/>
                </a:moveTo>
                <a:lnTo>
                  <a:pt x="6480810" y="0"/>
                </a:lnTo>
                <a:lnTo>
                  <a:pt x="64808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68292" y="-3831970"/>
            <a:ext cx="8561352" cy="8229600"/>
          </a:xfrm>
          <a:custGeom>
            <a:avLst/>
            <a:gdLst/>
            <a:ahLst/>
            <a:cxnLst/>
            <a:rect r="r" b="b" t="t" l="l"/>
            <a:pathLst>
              <a:path h="8229600" w="8561352">
                <a:moveTo>
                  <a:pt x="0" y="0"/>
                </a:moveTo>
                <a:lnTo>
                  <a:pt x="8561353" y="0"/>
                </a:lnTo>
                <a:lnTo>
                  <a:pt x="85613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V="true">
            <a:off x="966024" y="8968199"/>
            <a:ext cx="15475633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454086" y="5283455"/>
            <a:ext cx="6503750" cy="697844"/>
            <a:chOff x="0" y="0"/>
            <a:chExt cx="2099985" cy="2253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99985" cy="225326"/>
            </a:xfrm>
            <a:custGeom>
              <a:avLst/>
              <a:gdLst/>
              <a:ahLst/>
              <a:cxnLst/>
              <a:rect r="r" b="b" t="t" l="l"/>
              <a:pathLst>
                <a:path h="225326" w="2099985">
                  <a:moveTo>
                    <a:pt x="54757" y="0"/>
                  </a:moveTo>
                  <a:lnTo>
                    <a:pt x="2045228" y="0"/>
                  </a:lnTo>
                  <a:cubicBezTo>
                    <a:pt x="2075469" y="0"/>
                    <a:pt x="2099985" y="24516"/>
                    <a:pt x="2099985" y="54757"/>
                  </a:cubicBezTo>
                  <a:lnTo>
                    <a:pt x="2099985" y="170568"/>
                  </a:lnTo>
                  <a:cubicBezTo>
                    <a:pt x="2099985" y="200810"/>
                    <a:pt x="2075469" y="225326"/>
                    <a:pt x="2045228" y="225326"/>
                  </a:cubicBezTo>
                  <a:lnTo>
                    <a:pt x="54757" y="225326"/>
                  </a:lnTo>
                  <a:cubicBezTo>
                    <a:pt x="40235" y="225326"/>
                    <a:pt x="26307" y="219557"/>
                    <a:pt x="16038" y="209288"/>
                  </a:cubicBezTo>
                  <a:cubicBezTo>
                    <a:pt x="5769" y="199019"/>
                    <a:pt x="0" y="185091"/>
                    <a:pt x="0" y="170568"/>
                  </a:cubicBezTo>
                  <a:lnTo>
                    <a:pt x="0" y="54757"/>
                  </a:lnTo>
                  <a:cubicBezTo>
                    <a:pt x="0" y="24516"/>
                    <a:pt x="24516" y="0"/>
                    <a:pt x="547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099985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87597" y="7681154"/>
            <a:ext cx="6540215" cy="697844"/>
            <a:chOff x="0" y="0"/>
            <a:chExt cx="2111759" cy="2253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11759" cy="225326"/>
            </a:xfrm>
            <a:custGeom>
              <a:avLst/>
              <a:gdLst/>
              <a:ahLst/>
              <a:cxnLst/>
              <a:rect r="r" b="b" t="t" l="l"/>
              <a:pathLst>
                <a:path h="225326" w="2111759">
                  <a:moveTo>
                    <a:pt x="54452" y="0"/>
                  </a:moveTo>
                  <a:lnTo>
                    <a:pt x="2057307" y="0"/>
                  </a:lnTo>
                  <a:cubicBezTo>
                    <a:pt x="2071749" y="0"/>
                    <a:pt x="2085599" y="5737"/>
                    <a:pt x="2095810" y="15949"/>
                  </a:cubicBezTo>
                  <a:cubicBezTo>
                    <a:pt x="2106022" y="26160"/>
                    <a:pt x="2111759" y="40010"/>
                    <a:pt x="2111759" y="54452"/>
                  </a:cubicBezTo>
                  <a:lnTo>
                    <a:pt x="2111759" y="170874"/>
                  </a:lnTo>
                  <a:cubicBezTo>
                    <a:pt x="2111759" y="200947"/>
                    <a:pt x="2087380" y="225326"/>
                    <a:pt x="2057307" y="225326"/>
                  </a:cubicBezTo>
                  <a:lnTo>
                    <a:pt x="54452" y="225326"/>
                  </a:lnTo>
                  <a:cubicBezTo>
                    <a:pt x="40010" y="225326"/>
                    <a:pt x="26160" y="219589"/>
                    <a:pt x="15949" y="209377"/>
                  </a:cubicBezTo>
                  <a:cubicBezTo>
                    <a:pt x="5737" y="199165"/>
                    <a:pt x="0" y="185315"/>
                    <a:pt x="0" y="170874"/>
                  </a:cubicBezTo>
                  <a:lnTo>
                    <a:pt x="0" y="54452"/>
                  </a:lnTo>
                  <a:cubicBezTo>
                    <a:pt x="0" y="40010"/>
                    <a:pt x="5737" y="26160"/>
                    <a:pt x="15949" y="15949"/>
                  </a:cubicBezTo>
                  <a:cubicBezTo>
                    <a:pt x="26160" y="5737"/>
                    <a:pt x="40010" y="0"/>
                    <a:pt x="544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111759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54086" y="6481118"/>
            <a:ext cx="6503750" cy="697844"/>
            <a:chOff x="0" y="0"/>
            <a:chExt cx="2099985" cy="2253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99985" cy="225326"/>
            </a:xfrm>
            <a:custGeom>
              <a:avLst/>
              <a:gdLst/>
              <a:ahLst/>
              <a:cxnLst/>
              <a:rect r="r" b="b" t="t" l="l"/>
              <a:pathLst>
                <a:path h="225326" w="2099985">
                  <a:moveTo>
                    <a:pt x="54757" y="0"/>
                  </a:moveTo>
                  <a:lnTo>
                    <a:pt x="2045228" y="0"/>
                  </a:lnTo>
                  <a:cubicBezTo>
                    <a:pt x="2075469" y="0"/>
                    <a:pt x="2099985" y="24516"/>
                    <a:pt x="2099985" y="54757"/>
                  </a:cubicBezTo>
                  <a:lnTo>
                    <a:pt x="2099985" y="170568"/>
                  </a:lnTo>
                  <a:cubicBezTo>
                    <a:pt x="2099985" y="200810"/>
                    <a:pt x="2075469" y="225326"/>
                    <a:pt x="2045228" y="225326"/>
                  </a:cubicBezTo>
                  <a:lnTo>
                    <a:pt x="54757" y="225326"/>
                  </a:lnTo>
                  <a:cubicBezTo>
                    <a:pt x="40235" y="225326"/>
                    <a:pt x="26307" y="219557"/>
                    <a:pt x="16038" y="209288"/>
                  </a:cubicBezTo>
                  <a:cubicBezTo>
                    <a:pt x="5769" y="199019"/>
                    <a:pt x="0" y="185091"/>
                    <a:pt x="0" y="170568"/>
                  </a:cubicBezTo>
                  <a:lnTo>
                    <a:pt x="0" y="54757"/>
                  </a:lnTo>
                  <a:cubicBezTo>
                    <a:pt x="0" y="24516"/>
                    <a:pt x="24516" y="0"/>
                    <a:pt x="547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099985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224063" y="6496334"/>
            <a:ext cx="6503750" cy="697844"/>
            <a:chOff x="0" y="0"/>
            <a:chExt cx="2099985" cy="22532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99985" cy="225326"/>
            </a:xfrm>
            <a:custGeom>
              <a:avLst/>
              <a:gdLst/>
              <a:ahLst/>
              <a:cxnLst/>
              <a:rect r="r" b="b" t="t" l="l"/>
              <a:pathLst>
                <a:path h="225326" w="2099985">
                  <a:moveTo>
                    <a:pt x="54757" y="0"/>
                  </a:moveTo>
                  <a:lnTo>
                    <a:pt x="2045228" y="0"/>
                  </a:lnTo>
                  <a:cubicBezTo>
                    <a:pt x="2075469" y="0"/>
                    <a:pt x="2099985" y="24516"/>
                    <a:pt x="2099985" y="54757"/>
                  </a:cubicBezTo>
                  <a:lnTo>
                    <a:pt x="2099985" y="170568"/>
                  </a:lnTo>
                  <a:cubicBezTo>
                    <a:pt x="2099985" y="200810"/>
                    <a:pt x="2075469" y="225326"/>
                    <a:pt x="2045228" y="225326"/>
                  </a:cubicBezTo>
                  <a:lnTo>
                    <a:pt x="54757" y="225326"/>
                  </a:lnTo>
                  <a:cubicBezTo>
                    <a:pt x="40235" y="225326"/>
                    <a:pt x="26307" y="219557"/>
                    <a:pt x="16038" y="209288"/>
                  </a:cubicBezTo>
                  <a:cubicBezTo>
                    <a:pt x="5769" y="199019"/>
                    <a:pt x="0" y="185091"/>
                    <a:pt x="0" y="170568"/>
                  </a:cubicBezTo>
                  <a:lnTo>
                    <a:pt x="0" y="54757"/>
                  </a:lnTo>
                  <a:cubicBezTo>
                    <a:pt x="0" y="24516"/>
                    <a:pt x="24516" y="0"/>
                    <a:pt x="547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099985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84453" y="7681154"/>
            <a:ext cx="6473383" cy="697844"/>
            <a:chOff x="0" y="0"/>
            <a:chExt cx="2090180" cy="22532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90180" cy="225326"/>
            </a:xfrm>
            <a:custGeom>
              <a:avLst/>
              <a:gdLst/>
              <a:ahLst/>
              <a:cxnLst/>
              <a:rect r="r" b="b" t="t" l="l"/>
              <a:pathLst>
                <a:path h="225326" w="2090180">
                  <a:moveTo>
                    <a:pt x="55014" y="0"/>
                  </a:moveTo>
                  <a:lnTo>
                    <a:pt x="2035166" y="0"/>
                  </a:lnTo>
                  <a:cubicBezTo>
                    <a:pt x="2049756" y="0"/>
                    <a:pt x="2063749" y="5796"/>
                    <a:pt x="2074066" y="16113"/>
                  </a:cubicBezTo>
                  <a:cubicBezTo>
                    <a:pt x="2084384" y="26430"/>
                    <a:pt x="2090180" y="40424"/>
                    <a:pt x="2090180" y="55014"/>
                  </a:cubicBezTo>
                  <a:lnTo>
                    <a:pt x="2090180" y="170311"/>
                  </a:lnTo>
                  <a:cubicBezTo>
                    <a:pt x="2090180" y="184902"/>
                    <a:pt x="2084384" y="198895"/>
                    <a:pt x="2074066" y="209212"/>
                  </a:cubicBezTo>
                  <a:cubicBezTo>
                    <a:pt x="2063749" y="219530"/>
                    <a:pt x="2049756" y="225326"/>
                    <a:pt x="2035166" y="225326"/>
                  </a:cubicBezTo>
                  <a:lnTo>
                    <a:pt x="55014" y="225326"/>
                  </a:lnTo>
                  <a:cubicBezTo>
                    <a:pt x="40424" y="225326"/>
                    <a:pt x="26430" y="219530"/>
                    <a:pt x="16113" y="209212"/>
                  </a:cubicBezTo>
                  <a:cubicBezTo>
                    <a:pt x="5796" y="198895"/>
                    <a:pt x="0" y="184902"/>
                    <a:pt x="0" y="170311"/>
                  </a:cubicBezTo>
                  <a:lnTo>
                    <a:pt x="0" y="55014"/>
                  </a:lnTo>
                  <a:cubicBezTo>
                    <a:pt x="0" y="40424"/>
                    <a:pt x="5796" y="26430"/>
                    <a:pt x="16113" y="16113"/>
                  </a:cubicBezTo>
                  <a:cubicBezTo>
                    <a:pt x="26430" y="5796"/>
                    <a:pt x="40424" y="0"/>
                    <a:pt x="550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2090180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224063" y="5314559"/>
            <a:ext cx="6503750" cy="697844"/>
            <a:chOff x="0" y="0"/>
            <a:chExt cx="2099985" cy="2253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99985" cy="225326"/>
            </a:xfrm>
            <a:custGeom>
              <a:avLst/>
              <a:gdLst/>
              <a:ahLst/>
              <a:cxnLst/>
              <a:rect r="r" b="b" t="t" l="l"/>
              <a:pathLst>
                <a:path h="225326" w="2099985">
                  <a:moveTo>
                    <a:pt x="54757" y="0"/>
                  </a:moveTo>
                  <a:lnTo>
                    <a:pt x="2045228" y="0"/>
                  </a:lnTo>
                  <a:cubicBezTo>
                    <a:pt x="2075469" y="0"/>
                    <a:pt x="2099985" y="24516"/>
                    <a:pt x="2099985" y="54757"/>
                  </a:cubicBezTo>
                  <a:lnTo>
                    <a:pt x="2099985" y="170568"/>
                  </a:lnTo>
                  <a:cubicBezTo>
                    <a:pt x="2099985" y="200810"/>
                    <a:pt x="2075469" y="225326"/>
                    <a:pt x="2045228" y="225326"/>
                  </a:cubicBezTo>
                  <a:lnTo>
                    <a:pt x="54757" y="225326"/>
                  </a:lnTo>
                  <a:cubicBezTo>
                    <a:pt x="40235" y="225326"/>
                    <a:pt x="26307" y="219557"/>
                    <a:pt x="16038" y="209288"/>
                  </a:cubicBezTo>
                  <a:cubicBezTo>
                    <a:pt x="5769" y="199019"/>
                    <a:pt x="0" y="185091"/>
                    <a:pt x="0" y="170568"/>
                  </a:cubicBezTo>
                  <a:lnTo>
                    <a:pt x="0" y="54757"/>
                  </a:lnTo>
                  <a:cubicBezTo>
                    <a:pt x="0" y="24516"/>
                    <a:pt x="24516" y="0"/>
                    <a:pt x="547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099985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6751974" y="8965460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40"/>
                </a:lnTo>
                <a:lnTo>
                  <a:pt x="0" y="1321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028700" y="2470436"/>
            <a:ext cx="14699113" cy="99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17"/>
              </a:lnSpc>
            </a:pPr>
            <a:r>
              <a:rPr lang="en-US" sz="7091">
                <a:solidFill>
                  <a:srgbClr val="000000"/>
                </a:solidFill>
                <a:latin typeface="Aileron Bold"/>
              </a:rPr>
              <a:t>APP FEATURES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865152" y="5357295"/>
            <a:ext cx="5633192" cy="631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436"/>
              </a:lnSpc>
              <a:spcBef>
                <a:spcPct val="0"/>
              </a:spcBef>
            </a:pPr>
            <a:r>
              <a:rPr lang="en-US" sz="2298">
                <a:solidFill>
                  <a:srgbClr val="FFFFFF"/>
                </a:solidFill>
                <a:latin typeface="TT Firs Neue"/>
              </a:rPr>
              <a:t>USER REGISTRATION AND PROFILE MANAGEMENT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98664" y="7908641"/>
            <a:ext cx="5691180" cy="3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</a:rPr>
              <a:t>VERIFICATION AND RATINGS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65152" y="6708605"/>
            <a:ext cx="5633192" cy="3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</a:rPr>
              <a:t>BLOOD DONATION REQUEST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673852" y="6564033"/>
            <a:ext cx="5615991" cy="653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</a:rPr>
              <a:t>REAL TIME </a:t>
            </a:r>
            <a:r>
              <a:rPr lang="en-US" sz="2398">
                <a:solidFill>
                  <a:srgbClr val="FFFFFF"/>
                </a:solidFill>
                <a:latin typeface="TT Firs Neue"/>
              </a:rPr>
              <a:t>LOCATION-BASED MATCHING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865152" y="7908641"/>
            <a:ext cx="5686164" cy="3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</a:rPr>
              <a:t>SECURED</a:t>
            </a:r>
            <a:r>
              <a:rPr lang="en-US" sz="2398">
                <a:solidFill>
                  <a:srgbClr val="FFFFFF"/>
                </a:solidFill>
                <a:latin typeface="TT Firs Neue"/>
              </a:rPr>
              <a:t> COMMUNICATION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635129" y="5542047"/>
            <a:ext cx="5654715" cy="3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</a:rPr>
              <a:t>EMAIL</a:t>
            </a:r>
            <a:r>
              <a:rPr lang="en-US" sz="2398">
                <a:solidFill>
                  <a:srgbClr val="FFFFFF"/>
                </a:solidFill>
                <a:latin typeface="TT Firs Neue"/>
              </a:rPr>
              <a:t> NOTIFICATIONS</a:t>
            </a:r>
          </a:p>
        </p:txBody>
      </p:sp>
      <p:sp>
        <p:nvSpPr>
          <p:cNvPr name="Freeform 38" id="38"/>
          <p:cNvSpPr/>
          <p:nvPr/>
        </p:nvSpPr>
        <p:spPr>
          <a:xfrm flipH="true" flipV="true" rot="0">
            <a:off x="8703841" y="4275390"/>
            <a:ext cx="346737" cy="346737"/>
          </a:xfrm>
          <a:custGeom>
            <a:avLst/>
            <a:gdLst/>
            <a:ahLst/>
            <a:cxnLst/>
            <a:rect r="r" b="b" t="t" l="l"/>
            <a:pathLst>
              <a:path h="346737" w="346737">
                <a:moveTo>
                  <a:pt x="346737" y="346737"/>
                </a:moveTo>
                <a:lnTo>
                  <a:pt x="0" y="346737"/>
                </a:lnTo>
                <a:lnTo>
                  <a:pt x="0" y="0"/>
                </a:lnTo>
                <a:lnTo>
                  <a:pt x="346737" y="0"/>
                </a:lnTo>
                <a:lnTo>
                  <a:pt x="346737" y="3467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9224063" y="4130940"/>
            <a:ext cx="6503750" cy="697844"/>
            <a:chOff x="0" y="0"/>
            <a:chExt cx="2099985" cy="22532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099985" cy="225326"/>
            </a:xfrm>
            <a:custGeom>
              <a:avLst/>
              <a:gdLst/>
              <a:ahLst/>
              <a:cxnLst/>
              <a:rect r="r" b="b" t="t" l="l"/>
              <a:pathLst>
                <a:path h="225326" w="2099985">
                  <a:moveTo>
                    <a:pt x="54757" y="0"/>
                  </a:moveTo>
                  <a:lnTo>
                    <a:pt x="2045228" y="0"/>
                  </a:lnTo>
                  <a:cubicBezTo>
                    <a:pt x="2075469" y="0"/>
                    <a:pt x="2099985" y="24516"/>
                    <a:pt x="2099985" y="54757"/>
                  </a:cubicBezTo>
                  <a:lnTo>
                    <a:pt x="2099985" y="170568"/>
                  </a:lnTo>
                  <a:cubicBezTo>
                    <a:pt x="2099985" y="200810"/>
                    <a:pt x="2075469" y="225326"/>
                    <a:pt x="2045228" y="225326"/>
                  </a:cubicBezTo>
                  <a:lnTo>
                    <a:pt x="54757" y="225326"/>
                  </a:lnTo>
                  <a:cubicBezTo>
                    <a:pt x="40235" y="225326"/>
                    <a:pt x="26307" y="219557"/>
                    <a:pt x="16038" y="209288"/>
                  </a:cubicBezTo>
                  <a:cubicBezTo>
                    <a:pt x="5769" y="199019"/>
                    <a:pt x="0" y="185091"/>
                    <a:pt x="0" y="170568"/>
                  </a:cubicBezTo>
                  <a:lnTo>
                    <a:pt x="0" y="54757"/>
                  </a:lnTo>
                  <a:cubicBezTo>
                    <a:pt x="0" y="24516"/>
                    <a:pt x="24516" y="0"/>
                    <a:pt x="547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2099985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9635129" y="4358428"/>
            <a:ext cx="5654715" cy="3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</a:rPr>
              <a:t>BLOOD DONATION HISTORY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5692" y="-12470976"/>
            <a:ext cx="29710849" cy="26994714"/>
            <a:chOff x="0" y="0"/>
            <a:chExt cx="39614465" cy="35992951"/>
          </a:xfrm>
        </p:grpSpPr>
        <p:sp>
          <p:nvSpPr>
            <p:cNvPr name="Freeform 3" id="3"/>
            <p:cNvSpPr/>
            <p:nvPr/>
          </p:nvSpPr>
          <p:spPr>
            <a:xfrm flipH="false" flipV="false" rot="2283082">
              <a:off x="7524141" y="5941174"/>
              <a:ext cx="27592053" cy="24110604"/>
            </a:xfrm>
            <a:custGeom>
              <a:avLst/>
              <a:gdLst/>
              <a:ahLst/>
              <a:cxnLst/>
              <a:rect r="r" b="b" t="t" l="l"/>
              <a:pathLst>
                <a:path h="24110604" w="27592053">
                  <a:moveTo>
                    <a:pt x="0" y="0"/>
                  </a:moveTo>
                  <a:lnTo>
                    <a:pt x="27592053" y="0"/>
                  </a:lnTo>
                  <a:lnTo>
                    <a:pt x="27592053" y="24110604"/>
                  </a:lnTo>
                  <a:lnTo>
                    <a:pt x="0" y="24110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5141"/>
              </a:stretch>
            </a:blipFill>
          </p:spPr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21108064"/>
              <a:ext cx="6057458" cy="6057433"/>
              <a:chOff x="0" y="0"/>
              <a:chExt cx="6350000" cy="634997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6666" t="0" r="-16666" b="0"/>
                </a:stretch>
              </a:blip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369503" y="27361440"/>
              <a:ext cx="5318451" cy="1368585"/>
              <a:chOff x="0" y="0"/>
              <a:chExt cx="1050558" cy="27033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50558" cy="270338"/>
              </a:xfrm>
              <a:custGeom>
                <a:avLst/>
                <a:gdLst/>
                <a:ahLst/>
                <a:cxnLst/>
                <a:rect r="r" b="b" t="t" l="l"/>
                <a:pathLst>
                  <a:path h="270338" w="1050558">
                    <a:moveTo>
                      <a:pt x="0" y="0"/>
                    </a:moveTo>
                    <a:lnTo>
                      <a:pt x="1050558" y="0"/>
                    </a:lnTo>
                    <a:lnTo>
                      <a:pt x="1050558" y="270338"/>
                    </a:lnTo>
                    <a:lnTo>
                      <a:pt x="0" y="27033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1050558" cy="317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  <a:r>
                  <a:rPr lang="en-US" sz="2299">
                    <a:solidFill>
                      <a:srgbClr val="000000"/>
                    </a:solidFill>
                    <a:latin typeface="Fahkwang Extra-Light"/>
                  </a:rPr>
                  <a:t>Yaninthe Tiomene</a:t>
                </a:r>
              </a:p>
              <a:p>
                <a:pPr algn="ctr">
                  <a:lnSpc>
                    <a:spcPts val="3219"/>
                  </a:lnSpc>
                </a:pPr>
                <a:r>
                  <a:rPr lang="en-US" sz="2299">
                    <a:solidFill>
                      <a:srgbClr val="BB0E0D"/>
                    </a:solidFill>
                    <a:latin typeface="Fahkwang Bold"/>
                  </a:rPr>
                  <a:t>Backend</a:t>
                </a:r>
              </a:p>
            </p:txBody>
          </p:sp>
        </p:grp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7091874" y="21108064"/>
              <a:ext cx="6057458" cy="6057433"/>
              <a:chOff x="0" y="0"/>
              <a:chExt cx="6350000" cy="634997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7461377" y="27361440"/>
              <a:ext cx="5318451" cy="1368585"/>
              <a:chOff x="0" y="0"/>
              <a:chExt cx="1050558" cy="27033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50558" cy="270338"/>
              </a:xfrm>
              <a:custGeom>
                <a:avLst/>
                <a:gdLst/>
                <a:ahLst/>
                <a:cxnLst/>
                <a:rect r="r" b="b" t="t" l="l"/>
                <a:pathLst>
                  <a:path h="270338" w="1050558">
                    <a:moveTo>
                      <a:pt x="0" y="0"/>
                    </a:moveTo>
                    <a:lnTo>
                      <a:pt x="1050558" y="0"/>
                    </a:lnTo>
                    <a:lnTo>
                      <a:pt x="1050558" y="270338"/>
                    </a:lnTo>
                    <a:lnTo>
                      <a:pt x="0" y="27033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1050558" cy="317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  <a:r>
                  <a:rPr lang="en-US" sz="2299">
                    <a:solidFill>
                      <a:srgbClr val="000000"/>
                    </a:solidFill>
                    <a:latin typeface="Fahkwang Extra-Light"/>
                  </a:rPr>
                  <a:t>Esmond Adjei</a:t>
                </a:r>
              </a:p>
              <a:p>
                <a:pPr algn="ctr">
                  <a:lnSpc>
                    <a:spcPts val="3219"/>
                  </a:lnSpc>
                </a:pPr>
                <a:r>
                  <a:rPr lang="en-US" sz="2299">
                    <a:solidFill>
                      <a:srgbClr val="BB0E0D"/>
                    </a:solidFill>
                    <a:latin typeface="Fahkwang Bold"/>
                  </a:rPr>
                  <a:t>Backend/Frontend</a:t>
                </a:r>
              </a:p>
            </p:txBody>
          </p:sp>
        </p:grpSp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14178031" y="21108064"/>
              <a:ext cx="6057458" cy="6057433"/>
              <a:chOff x="0" y="0"/>
              <a:chExt cx="6350000" cy="634997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14557828" y="27361440"/>
              <a:ext cx="5318451" cy="1368585"/>
              <a:chOff x="0" y="0"/>
              <a:chExt cx="1050558" cy="27033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050558" cy="270338"/>
              </a:xfrm>
              <a:custGeom>
                <a:avLst/>
                <a:gdLst/>
                <a:ahLst/>
                <a:cxnLst/>
                <a:rect r="r" b="b" t="t" l="l"/>
                <a:pathLst>
                  <a:path h="270338" w="1050558">
                    <a:moveTo>
                      <a:pt x="0" y="0"/>
                    </a:moveTo>
                    <a:lnTo>
                      <a:pt x="1050558" y="0"/>
                    </a:lnTo>
                    <a:lnTo>
                      <a:pt x="1050558" y="270338"/>
                    </a:lnTo>
                    <a:lnTo>
                      <a:pt x="0" y="27033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1050558" cy="317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  <a:r>
                  <a:rPr lang="en-US" sz="2299">
                    <a:solidFill>
                      <a:srgbClr val="000000"/>
                    </a:solidFill>
                    <a:latin typeface="Fahkwang Extra-Light"/>
                  </a:rPr>
                  <a:t>Gregory Slippi-Mensah</a:t>
                </a:r>
              </a:p>
              <a:p>
                <a:pPr algn="ctr">
                  <a:lnSpc>
                    <a:spcPts val="3219"/>
                  </a:lnSpc>
                </a:pPr>
                <a:r>
                  <a:rPr lang="en-US" sz="2299">
                    <a:solidFill>
                      <a:srgbClr val="BB0E0D"/>
                    </a:solidFill>
                    <a:latin typeface="Fahkwang Bold"/>
                  </a:rPr>
                  <a:t>Frontend</a:t>
                </a: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16806982" y="8965460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40"/>
                </a:lnTo>
                <a:lnTo>
                  <a:pt x="0" y="1321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438895" y="697104"/>
            <a:ext cx="1141020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00"/>
              </a:lnSpc>
            </a:pPr>
            <a:r>
              <a:rPr lang="en-US" sz="12000">
                <a:solidFill>
                  <a:srgbClr val="000000"/>
                </a:solidFill>
                <a:latin typeface="Aileron Bold"/>
              </a:rPr>
              <a:t>TEAM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70343"/>
            <a:ext cx="5245375" cy="6187957"/>
            <a:chOff x="0" y="0"/>
            <a:chExt cx="3548723" cy="41864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48723" cy="4186420"/>
            </a:xfrm>
            <a:custGeom>
              <a:avLst/>
              <a:gdLst/>
              <a:ahLst/>
              <a:cxnLst/>
              <a:rect r="r" b="b" t="t" l="l"/>
              <a:pathLst>
                <a:path h="4186420" w="3548723">
                  <a:moveTo>
                    <a:pt x="0" y="0"/>
                  </a:moveTo>
                  <a:lnTo>
                    <a:pt x="3548723" y="0"/>
                  </a:lnTo>
                  <a:lnTo>
                    <a:pt x="3548723" y="4186420"/>
                  </a:lnTo>
                  <a:lnTo>
                    <a:pt x="0" y="418642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26000"/>
                  </a:srgbClr>
                </a:gs>
                <a:gs pos="100000">
                  <a:srgbClr val="3533CD">
                    <a:alpha val="26000"/>
                  </a:srgbClr>
                </a:gs>
              </a:gsLst>
              <a:lin ang="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756618" y="3070343"/>
            <a:ext cx="5245375" cy="6187920"/>
            <a:chOff x="0" y="0"/>
            <a:chExt cx="3548723" cy="41863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48723" cy="4186395"/>
            </a:xfrm>
            <a:custGeom>
              <a:avLst/>
              <a:gdLst/>
              <a:ahLst/>
              <a:cxnLst/>
              <a:rect r="r" b="b" t="t" l="l"/>
              <a:pathLst>
                <a:path h="4186395" w="3548723">
                  <a:moveTo>
                    <a:pt x="0" y="0"/>
                  </a:moveTo>
                  <a:lnTo>
                    <a:pt x="3548723" y="0"/>
                  </a:lnTo>
                  <a:lnTo>
                    <a:pt x="3548723" y="4186395"/>
                  </a:lnTo>
                  <a:lnTo>
                    <a:pt x="0" y="418639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26000"/>
                  </a:srgbClr>
                </a:gs>
                <a:gs pos="100000">
                  <a:srgbClr val="3533CD">
                    <a:alpha val="26000"/>
                  </a:srgbClr>
                </a:gs>
              </a:gsLst>
              <a:lin ang="0"/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521519" y="3070343"/>
            <a:ext cx="5987449" cy="6187957"/>
          </a:xfrm>
          <a:custGeom>
            <a:avLst/>
            <a:gdLst/>
            <a:ahLst/>
            <a:cxnLst/>
            <a:rect r="r" b="b" t="t" l="l"/>
            <a:pathLst>
              <a:path h="6187957" w="5987449">
                <a:moveTo>
                  <a:pt x="0" y="0"/>
                </a:moveTo>
                <a:lnTo>
                  <a:pt x="5987449" y="0"/>
                </a:lnTo>
                <a:lnTo>
                  <a:pt x="5987449" y="6187957"/>
                </a:lnTo>
                <a:lnTo>
                  <a:pt x="0" y="6187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4" t="0" r="-167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10329" y="8965460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40"/>
                </a:lnTo>
                <a:lnTo>
                  <a:pt x="0" y="1321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05698" y="3335820"/>
            <a:ext cx="4491379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0"/>
              </a:lnSpc>
            </a:pPr>
            <a:r>
              <a:rPr lang="en-US" sz="5000">
                <a:solidFill>
                  <a:srgbClr val="FFFFFF"/>
                </a:solidFill>
                <a:latin typeface="Aileron"/>
              </a:rPr>
              <a:t>BACKEND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5698" y="4227553"/>
            <a:ext cx="4491379" cy="193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Node.js</a:t>
            </a:r>
          </a:p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Express</a:t>
            </a:r>
          </a:p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PostgresSQL + Postgis</a:t>
            </a:r>
          </a:p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Redis</a:t>
            </a:r>
          </a:p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Google Maps API</a:t>
            </a:r>
          </a:p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Gmail API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37618" y="3442167"/>
            <a:ext cx="4491379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0"/>
              </a:lnSpc>
            </a:pPr>
            <a:r>
              <a:rPr lang="en-US" sz="5000">
                <a:solidFill>
                  <a:srgbClr val="FFFFFF"/>
                </a:solidFill>
                <a:latin typeface="Aileron"/>
              </a:rPr>
              <a:t>FRONTEND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37618" y="4775577"/>
            <a:ext cx="4491379" cy="96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CSS</a:t>
            </a:r>
          </a:p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HTML</a:t>
            </a:r>
          </a:p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React.js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38895" y="769496"/>
            <a:ext cx="11410209" cy="903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01"/>
              </a:lnSpc>
            </a:pPr>
            <a:r>
              <a:rPr lang="en-US" sz="6701">
                <a:solidFill>
                  <a:srgbClr val="000000"/>
                </a:solidFill>
                <a:latin typeface="Aileron Bold"/>
              </a:rPr>
              <a:t>TECHNOLOGY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5698" y="7001836"/>
            <a:ext cx="4491379" cy="1049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00"/>
              </a:lnSpc>
            </a:pPr>
            <a:r>
              <a:rPr lang="en-US" sz="2700">
                <a:solidFill>
                  <a:srgbClr val="FFFFFF"/>
                </a:solidFill>
                <a:latin typeface="Aileron"/>
              </a:rPr>
              <a:t>PROJECT MANAGEMENT/CODE VERSIONING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5698" y="8176099"/>
            <a:ext cx="4491379" cy="64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Trello</a:t>
            </a:r>
          </a:p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Git/Github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82599" y="2127413"/>
            <a:ext cx="5447053" cy="7470727"/>
            <a:chOff x="0" y="0"/>
            <a:chExt cx="1434615" cy="19675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615" cy="1967599"/>
            </a:xfrm>
            <a:custGeom>
              <a:avLst/>
              <a:gdLst/>
              <a:ahLst/>
              <a:cxnLst/>
              <a:rect r="r" b="b" t="t" l="l"/>
              <a:pathLst>
                <a:path h="1967599" w="1434615">
                  <a:moveTo>
                    <a:pt x="0" y="0"/>
                  </a:moveTo>
                  <a:lnTo>
                    <a:pt x="1434615" y="0"/>
                  </a:lnTo>
                  <a:lnTo>
                    <a:pt x="1434615" y="1967599"/>
                  </a:lnTo>
                  <a:lnTo>
                    <a:pt x="0" y="1967599"/>
                  </a:lnTo>
                  <a:close/>
                </a:path>
              </a:pathLst>
            </a:custGeom>
            <a:solidFill>
              <a:srgbClr val="EEEEE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34615" cy="2005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63943" y="2739156"/>
            <a:ext cx="2394061" cy="1362914"/>
            <a:chOff x="0" y="0"/>
            <a:chExt cx="722829" cy="4114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2829" cy="411499"/>
            </a:xfrm>
            <a:custGeom>
              <a:avLst/>
              <a:gdLst/>
              <a:ahLst/>
              <a:cxnLst/>
              <a:rect r="r" b="b" t="t" l="l"/>
              <a:pathLst>
                <a:path h="411499" w="722829">
                  <a:moveTo>
                    <a:pt x="0" y="0"/>
                  </a:moveTo>
                  <a:lnTo>
                    <a:pt x="722829" y="0"/>
                  </a:lnTo>
                  <a:lnTo>
                    <a:pt x="722829" y="411499"/>
                  </a:lnTo>
                  <a:lnTo>
                    <a:pt x="0" y="4114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22829" cy="449599"/>
            </a:xfrm>
            <a:prstGeom prst="rect">
              <a:avLst/>
            </a:prstGeom>
          </p:spPr>
          <p:txBody>
            <a:bodyPr anchor="ctr" rtlCol="false" tIns="44314" lIns="44314" bIns="44314" rIns="44314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424471" y="2739156"/>
            <a:ext cx="2038136" cy="2077081"/>
          </a:xfrm>
          <a:custGeom>
            <a:avLst/>
            <a:gdLst/>
            <a:ahLst/>
            <a:cxnLst/>
            <a:rect r="r" b="b" t="t" l="l"/>
            <a:pathLst>
              <a:path h="2077081" w="2038136">
                <a:moveTo>
                  <a:pt x="0" y="0"/>
                </a:moveTo>
                <a:lnTo>
                  <a:pt x="2038136" y="0"/>
                </a:lnTo>
                <a:lnTo>
                  <a:pt x="2038136" y="2077082"/>
                </a:lnTo>
                <a:lnTo>
                  <a:pt x="0" y="2077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465734" y="6870571"/>
            <a:ext cx="2145497" cy="2625993"/>
            <a:chOff x="0" y="0"/>
            <a:chExt cx="565069" cy="6916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5069" cy="691619"/>
            </a:xfrm>
            <a:custGeom>
              <a:avLst/>
              <a:gdLst/>
              <a:ahLst/>
              <a:cxnLst/>
              <a:rect r="r" b="b" t="t" l="l"/>
              <a:pathLst>
                <a:path h="691619" w="565069">
                  <a:moveTo>
                    <a:pt x="0" y="0"/>
                  </a:moveTo>
                  <a:lnTo>
                    <a:pt x="565069" y="0"/>
                  </a:lnTo>
                  <a:lnTo>
                    <a:pt x="565069" y="691619"/>
                  </a:lnTo>
                  <a:lnTo>
                    <a:pt x="0" y="6916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65069" cy="729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406637" y="2592851"/>
            <a:ext cx="2204594" cy="2453259"/>
            <a:chOff x="0" y="0"/>
            <a:chExt cx="580634" cy="6461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0634" cy="646126"/>
            </a:xfrm>
            <a:custGeom>
              <a:avLst/>
              <a:gdLst/>
              <a:ahLst/>
              <a:cxnLst/>
              <a:rect r="r" b="b" t="t" l="l"/>
              <a:pathLst>
                <a:path h="646126" w="580634">
                  <a:moveTo>
                    <a:pt x="0" y="0"/>
                  </a:moveTo>
                  <a:lnTo>
                    <a:pt x="580634" y="0"/>
                  </a:lnTo>
                  <a:lnTo>
                    <a:pt x="580634" y="646126"/>
                  </a:lnTo>
                  <a:lnTo>
                    <a:pt x="0" y="646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80634" cy="68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2277441" y="9560040"/>
            <a:ext cx="8305115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2277441" y="2155884"/>
            <a:ext cx="8305115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2277397" y="2193984"/>
            <a:ext cx="0" cy="74041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0563549" y="2127413"/>
            <a:ext cx="0" cy="7404157"/>
          </a:xfrm>
          <a:prstGeom prst="line">
            <a:avLst/>
          </a:prstGeom>
          <a:ln cap="flat" w="66675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5858004" y="3401564"/>
            <a:ext cx="1370156" cy="11117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9279851" y="8183567"/>
            <a:ext cx="318588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8329230" y="5248900"/>
            <a:ext cx="4828" cy="197181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grpSp>
        <p:nvGrpSpPr>
          <p:cNvPr name="Group 22" id="22"/>
          <p:cNvGrpSpPr/>
          <p:nvPr/>
        </p:nvGrpSpPr>
        <p:grpSpPr>
          <a:xfrm rot="0">
            <a:off x="2258347" y="1634146"/>
            <a:ext cx="8271865" cy="493267"/>
            <a:chOff x="0" y="0"/>
            <a:chExt cx="2178598" cy="1299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78598" cy="129914"/>
            </a:xfrm>
            <a:custGeom>
              <a:avLst/>
              <a:gdLst/>
              <a:ahLst/>
              <a:cxnLst/>
              <a:rect r="r" b="b" t="t" l="l"/>
              <a:pathLst>
                <a:path h="129914" w="2178598">
                  <a:moveTo>
                    <a:pt x="0" y="0"/>
                  </a:moveTo>
                  <a:lnTo>
                    <a:pt x="2178598" y="0"/>
                  </a:lnTo>
                  <a:lnTo>
                    <a:pt x="2178598" y="129914"/>
                  </a:lnTo>
                  <a:lnTo>
                    <a:pt x="0" y="129914"/>
                  </a:lnTo>
                  <a:close/>
                </a:path>
              </a:pathLst>
            </a:custGeom>
            <a:solidFill>
              <a:srgbClr val="1B146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178598" cy="168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</a:rPr>
                <a:t>Server side (Back-end)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530212" y="1643567"/>
            <a:ext cx="5499441" cy="493267"/>
            <a:chOff x="0" y="0"/>
            <a:chExt cx="1448412" cy="12991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48412" cy="129914"/>
            </a:xfrm>
            <a:custGeom>
              <a:avLst/>
              <a:gdLst/>
              <a:ahLst/>
              <a:cxnLst/>
              <a:rect r="r" b="b" t="t" l="l"/>
              <a:pathLst>
                <a:path h="129914" w="1448412">
                  <a:moveTo>
                    <a:pt x="0" y="0"/>
                  </a:moveTo>
                  <a:lnTo>
                    <a:pt x="1448412" y="0"/>
                  </a:lnTo>
                  <a:lnTo>
                    <a:pt x="1448412" y="129914"/>
                  </a:lnTo>
                  <a:lnTo>
                    <a:pt x="0" y="129914"/>
                  </a:lnTo>
                  <a:close/>
                </a:path>
              </a:pathLst>
            </a:custGeom>
            <a:solidFill>
              <a:srgbClr val="BB0E0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448412" cy="168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</a:rPr>
                <a:t>Client side (Front-end)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3667359" y="2926038"/>
            <a:ext cx="819734" cy="893443"/>
          </a:xfrm>
          <a:custGeom>
            <a:avLst/>
            <a:gdLst/>
            <a:ahLst/>
            <a:cxnLst/>
            <a:rect r="r" b="b" t="t" l="l"/>
            <a:pathLst>
              <a:path h="893443" w="819734">
                <a:moveTo>
                  <a:pt x="0" y="0"/>
                </a:moveTo>
                <a:lnTo>
                  <a:pt x="819734" y="0"/>
                </a:lnTo>
                <a:lnTo>
                  <a:pt x="819734" y="893443"/>
                </a:lnTo>
                <a:lnTo>
                  <a:pt x="0" y="8934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742461" y="2986310"/>
            <a:ext cx="920117" cy="772898"/>
          </a:xfrm>
          <a:custGeom>
            <a:avLst/>
            <a:gdLst/>
            <a:ahLst/>
            <a:cxnLst/>
            <a:rect r="r" b="b" t="t" l="l"/>
            <a:pathLst>
              <a:path h="772898" w="920117">
                <a:moveTo>
                  <a:pt x="0" y="0"/>
                </a:moveTo>
                <a:lnTo>
                  <a:pt x="920117" y="0"/>
                </a:lnTo>
                <a:lnTo>
                  <a:pt x="920117" y="772898"/>
                </a:lnTo>
                <a:lnTo>
                  <a:pt x="0" y="7728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7228160" y="3777697"/>
            <a:ext cx="2202141" cy="1471203"/>
            <a:chOff x="0" y="0"/>
            <a:chExt cx="2936188" cy="1961604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2936188" cy="1961604"/>
              <a:chOff x="0" y="0"/>
              <a:chExt cx="442676" cy="295742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442676" cy="295742"/>
              </a:xfrm>
              <a:custGeom>
                <a:avLst/>
                <a:gdLst/>
                <a:ahLst/>
                <a:cxnLst/>
                <a:rect r="r" b="b" t="t" l="l"/>
                <a:pathLst>
                  <a:path h="295742" w="442676">
                    <a:moveTo>
                      <a:pt x="0" y="0"/>
                    </a:moveTo>
                    <a:lnTo>
                      <a:pt x="442676" y="0"/>
                    </a:lnTo>
                    <a:lnTo>
                      <a:pt x="442676" y="295742"/>
                    </a:lnTo>
                    <a:lnTo>
                      <a:pt x="0" y="2957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442676" cy="3338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0">
              <a:off x="64350" y="150099"/>
              <a:ext cx="2807488" cy="1676722"/>
            </a:xfrm>
            <a:custGeom>
              <a:avLst/>
              <a:gdLst/>
              <a:ahLst/>
              <a:cxnLst/>
              <a:rect r="r" b="b" t="t" l="l"/>
              <a:pathLst>
                <a:path h="1676722" w="2807488">
                  <a:moveTo>
                    <a:pt x="0" y="0"/>
                  </a:moveTo>
                  <a:lnTo>
                    <a:pt x="2807488" y="0"/>
                  </a:lnTo>
                  <a:lnTo>
                    <a:pt x="2807488" y="1676721"/>
                  </a:lnTo>
                  <a:lnTo>
                    <a:pt x="0" y="1676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9141" r="0" b="-9141"/>
              </a:stretch>
            </a:blipFill>
          </p:spPr>
        </p:sp>
      </p:grpSp>
      <p:sp>
        <p:nvSpPr>
          <p:cNvPr name="AutoShape 35" id="35"/>
          <p:cNvSpPr/>
          <p:nvPr/>
        </p:nvSpPr>
        <p:spPr>
          <a:xfrm>
            <a:off x="13508934" y="5046110"/>
            <a:ext cx="29549" cy="182446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grpSp>
        <p:nvGrpSpPr>
          <p:cNvPr name="Group 36" id="36"/>
          <p:cNvGrpSpPr/>
          <p:nvPr/>
        </p:nvGrpSpPr>
        <p:grpSpPr>
          <a:xfrm rot="0">
            <a:off x="3363383" y="5006860"/>
            <a:ext cx="2595183" cy="1253193"/>
            <a:chOff x="0" y="0"/>
            <a:chExt cx="3460243" cy="167092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201680" y="179873"/>
              <a:ext cx="1462959" cy="1311177"/>
            </a:xfrm>
            <a:custGeom>
              <a:avLst/>
              <a:gdLst/>
              <a:ahLst/>
              <a:cxnLst/>
              <a:rect r="r" b="b" t="t" l="l"/>
              <a:pathLst>
                <a:path h="1311177" w="1462959">
                  <a:moveTo>
                    <a:pt x="0" y="0"/>
                  </a:moveTo>
                  <a:lnTo>
                    <a:pt x="1462959" y="0"/>
                  </a:lnTo>
                  <a:lnTo>
                    <a:pt x="1462959" y="1311177"/>
                  </a:lnTo>
                  <a:lnTo>
                    <a:pt x="0" y="131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748733" y="157978"/>
              <a:ext cx="1477762" cy="1250556"/>
            </a:xfrm>
            <a:custGeom>
              <a:avLst/>
              <a:gdLst/>
              <a:ahLst/>
              <a:cxnLst/>
              <a:rect r="r" b="b" t="t" l="l"/>
              <a:pathLst>
                <a:path h="1250556" w="1477762">
                  <a:moveTo>
                    <a:pt x="0" y="0"/>
                  </a:moveTo>
                  <a:lnTo>
                    <a:pt x="1477762" y="0"/>
                  </a:lnTo>
                  <a:lnTo>
                    <a:pt x="1477762" y="1250556"/>
                  </a:lnTo>
                  <a:lnTo>
                    <a:pt x="0" y="1250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9" id="39"/>
            <p:cNvGrpSpPr/>
            <p:nvPr/>
          </p:nvGrpSpPr>
          <p:grpSpPr>
            <a:xfrm rot="0">
              <a:off x="0" y="0"/>
              <a:ext cx="3460243" cy="1670924"/>
              <a:chOff x="0" y="0"/>
              <a:chExt cx="852156" cy="411499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52156" cy="411499"/>
              </a:xfrm>
              <a:custGeom>
                <a:avLst/>
                <a:gdLst/>
                <a:ahLst/>
                <a:cxnLst/>
                <a:rect r="r" b="b" t="t" l="l"/>
                <a:pathLst>
                  <a:path h="411499" w="852156">
                    <a:moveTo>
                      <a:pt x="0" y="0"/>
                    </a:moveTo>
                    <a:lnTo>
                      <a:pt x="852156" y="0"/>
                    </a:lnTo>
                    <a:lnTo>
                      <a:pt x="852156" y="411499"/>
                    </a:lnTo>
                    <a:lnTo>
                      <a:pt x="0" y="41149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852156" cy="449599"/>
              </a:xfrm>
              <a:prstGeom prst="rect">
                <a:avLst/>
              </a:prstGeom>
            </p:spPr>
            <p:txBody>
              <a:bodyPr anchor="ctr" rtlCol="false" tIns="44314" lIns="44314" bIns="44314" rIns="44314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42" id="42"/>
          <p:cNvSpPr/>
          <p:nvPr/>
        </p:nvSpPr>
        <p:spPr>
          <a:xfrm flipV="true">
            <a:off x="5958565" y="4513299"/>
            <a:ext cx="1269595" cy="11201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16810329" y="8937371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39"/>
                </a:lnTo>
                <a:lnTo>
                  <a:pt x="0" y="13215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7388267" y="7220716"/>
            <a:ext cx="1891583" cy="1925702"/>
            <a:chOff x="0" y="0"/>
            <a:chExt cx="2522111" cy="256760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503383" y="1463294"/>
              <a:ext cx="1515346" cy="1104308"/>
            </a:xfrm>
            <a:custGeom>
              <a:avLst/>
              <a:gdLst/>
              <a:ahLst/>
              <a:cxnLst/>
              <a:rect r="r" b="b" t="t" l="l"/>
              <a:pathLst>
                <a:path h="1104308" w="1515346">
                  <a:moveTo>
                    <a:pt x="0" y="0"/>
                  </a:moveTo>
                  <a:lnTo>
                    <a:pt x="1515345" y="0"/>
                  </a:lnTo>
                  <a:lnTo>
                    <a:pt x="1515345" y="1104308"/>
                  </a:lnTo>
                  <a:lnTo>
                    <a:pt x="0" y="1104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6" id="46"/>
            <p:cNvGrpSpPr/>
            <p:nvPr/>
          </p:nvGrpSpPr>
          <p:grpSpPr>
            <a:xfrm rot="0">
              <a:off x="0" y="0"/>
              <a:ext cx="2522111" cy="2567602"/>
              <a:chOff x="0" y="0"/>
              <a:chExt cx="498195" cy="507181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498195" cy="507181"/>
              </a:xfrm>
              <a:custGeom>
                <a:avLst/>
                <a:gdLst/>
                <a:ahLst/>
                <a:cxnLst/>
                <a:rect r="r" b="b" t="t" l="l"/>
                <a:pathLst>
                  <a:path h="507181" w="498195">
                    <a:moveTo>
                      <a:pt x="0" y="0"/>
                    </a:moveTo>
                    <a:lnTo>
                      <a:pt x="498195" y="0"/>
                    </a:lnTo>
                    <a:lnTo>
                      <a:pt x="498195" y="507181"/>
                    </a:lnTo>
                    <a:lnTo>
                      <a:pt x="0" y="50718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38100"/>
                <a:ext cx="498195" cy="5452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49" id="49"/>
            <p:cNvSpPr/>
            <p:nvPr/>
          </p:nvSpPr>
          <p:spPr>
            <a:xfrm flipH="false" flipV="false" rot="0">
              <a:off x="697270" y="272993"/>
              <a:ext cx="1321459" cy="926673"/>
            </a:xfrm>
            <a:custGeom>
              <a:avLst/>
              <a:gdLst/>
              <a:ahLst/>
              <a:cxnLst/>
              <a:rect r="r" b="b" t="t" l="l"/>
              <a:pathLst>
                <a:path h="926673" w="1321459">
                  <a:moveTo>
                    <a:pt x="0" y="0"/>
                  </a:moveTo>
                  <a:lnTo>
                    <a:pt x="1321458" y="0"/>
                  </a:lnTo>
                  <a:lnTo>
                    <a:pt x="1321458" y="926673"/>
                  </a:lnTo>
                  <a:lnTo>
                    <a:pt x="0" y="926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sp>
        <p:nvSpPr>
          <p:cNvPr name="Freeform 50" id="50"/>
          <p:cNvSpPr/>
          <p:nvPr/>
        </p:nvSpPr>
        <p:spPr>
          <a:xfrm flipH="false" flipV="false" rot="0">
            <a:off x="12772201" y="7469968"/>
            <a:ext cx="1532562" cy="1427199"/>
          </a:xfrm>
          <a:custGeom>
            <a:avLst/>
            <a:gdLst/>
            <a:ahLst/>
            <a:cxnLst/>
            <a:rect r="r" b="b" t="t" l="l"/>
            <a:pathLst>
              <a:path h="1427199" w="1532562">
                <a:moveTo>
                  <a:pt x="0" y="0"/>
                </a:moveTo>
                <a:lnTo>
                  <a:pt x="1532563" y="0"/>
                </a:lnTo>
                <a:lnTo>
                  <a:pt x="1532563" y="1427199"/>
                </a:lnTo>
                <a:lnTo>
                  <a:pt x="0" y="14271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4034626" y="2398757"/>
            <a:ext cx="1252696" cy="34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1930">
                <a:solidFill>
                  <a:srgbClr val="000000"/>
                </a:solidFill>
                <a:latin typeface="Canva Sans Bold"/>
              </a:rPr>
              <a:t>Databases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782453" y="4664046"/>
            <a:ext cx="1587436" cy="34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1930">
                <a:solidFill>
                  <a:srgbClr val="000000"/>
                </a:solidFill>
                <a:latin typeface="Canva Sans Bold"/>
              </a:rPr>
              <a:t>External APIs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3463943" y="425712"/>
            <a:ext cx="11410209" cy="903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01"/>
              </a:lnSpc>
            </a:pPr>
            <a:r>
              <a:rPr lang="en-US" sz="6701">
                <a:solidFill>
                  <a:srgbClr val="000000"/>
                </a:solidFill>
                <a:latin typeface="Aileron Bold"/>
              </a:rPr>
              <a:t>ARCHITECTURE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17033" y="4478203"/>
            <a:ext cx="1622700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170609" y="4336826"/>
            <a:ext cx="273048" cy="27304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542804" y="4336826"/>
            <a:ext cx="273048" cy="27304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915000" y="4336826"/>
            <a:ext cx="273048" cy="27304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287195" y="4336826"/>
            <a:ext cx="273048" cy="27304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657461" y="4336826"/>
            <a:ext cx="273048" cy="27304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1025727" y="8968199"/>
            <a:ext cx="15415930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702152" y="-5544141"/>
            <a:ext cx="6480810" cy="8229600"/>
          </a:xfrm>
          <a:custGeom>
            <a:avLst/>
            <a:gdLst/>
            <a:ahLst/>
            <a:cxnLst/>
            <a:rect r="r" b="b" t="t" l="l"/>
            <a:pathLst>
              <a:path h="8229600" w="6480810">
                <a:moveTo>
                  <a:pt x="0" y="0"/>
                </a:moveTo>
                <a:lnTo>
                  <a:pt x="6480810" y="0"/>
                </a:lnTo>
                <a:lnTo>
                  <a:pt x="64808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0800000">
            <a:off x="-2635521" y="-2314155"/>
            <a:ext cx="5994890" cy="5762588"/>
          </a:xfrm>
          <a:custGeom>
            <a:avLst/>
            <a:gdLst/>
            <a:ahLst/>
            <a:cxnLst/>
            <a:rect r="r" b="b" t="t" l="l"/>
            <a:pathLst>
              <a:path h="5762588" w="5994890">
                <a:moveTo>
                  <a:pt x="0" y="0"/>
                </a:moveTo>
                <a:lnTo>
                  <a:pt x="5994889" y="0"/>
                </a:lnTo>
                <a:lnTo>
                  <a:pt x="5994889" y="5762588"/>
                </a:lnTo>
                <a:lnTo>
                  <a:pt x="0" y="5762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810329" y="8965460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40"/>
                </a:lnTo>
                <a:lnTo>
                  <a:pt x="0" y="1321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319304" y="1095375"/>
            <a:ext cx="11649392" cy="732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18"/>
              </a:lnSpc>
            </a:pPr>
            <a:r>
              <a:rPr lang="en-US" sz="5300">
                <a:solidFill>
                  <a:srgbClr val="000000"/>
                </a:solidFill>
                <a:latin typeface="Aileron Bold"/>
              </a:rPr>
              <a:t>PROJECT MOMENTUM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5155677"/>
            <a:ext cx="2556866" cy="631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7"/>
              </a:lnSpc>
              <a:spcBef>
                <a:spcPct val="0"/>
              </a:spcBef>
            </a:pPr>
            <a:r>
              <a:rPr lang="en-US" sz="2290">
                <a:solidFill>
                  <a:srgbClr val="FFFFFF"/>
                </a:solidFill>
                <a:latin typeface="TT Firs Neue Bold"/>
              </a:rPr>
              <a:t>PLANING AND RESEARCH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73091" y="5155677"/>
            <a:ext cx="2556866" cy="631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7"/>
              </a:lnSpc>
              <a:spcBef>
                <a:spcPct val="0"/>
              </a:spcBef>
            </a:pPr>
            <a:r>
              <a:rPr lang="en-US" sz="2290">
                <a:solidFill>
                  <a:srgbClr val="FFFFFF"/>
                </a:solidFill>
                <a:latin typeface="TT Firs Neue Bold"/>
              </a:rPr>
              <a:t>TESTING AND QA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00895" y="5155677"/>
            <a:ext cx="2556866" cy="631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7"/>
              </a:lnSpc>
              <a:spcBef>
                <a:spcPct val="0"/>
              </a:spcBef>
            </a:pPr>
            <a:r>
              <a:rPr lang="en-US" sz="2290">
                <a:solidFill>
                  <a:srgbClr val="FFFFFF"/>
                </a:solidFill>
                <a:latin typeface="TT Firs Neue Bold"/>
              </a:rPr>
              <a:t>MVP </a:t>
            </a:r>
            <a:r>
              <a:rPr lang="en-US" sz="2290">
                <a:solidFill>
                  <a:srgbClr val="FFFFFF"/>
                </a:solidFill>
                <a:latin typeface="TT Firs Neue Bold"/>
              </a:rPr>
              <a:t>DEVELOPMENT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145286" y="5155677"/>
            <a:ext cx="2556866" cy="631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7"/>
              </a:lnSpc>
              <a:spcBef>
                <a:spcPct val="0"/>
              </a:spcBef>
            </a:pPr>
            <a:r>
              <a:rPr lang="en-US" sz="2290">
                <a:solidFill>
                  <a:srgbClr val="FFFFFF"/>
                </a:solidFill>
                <a:latin typeface="TT Firs Neue Bold"/>
              </a:rPr>
              <a:t>DEPLOYMENT AND LAUNCH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515552" y="5155677"/>
            <a:ext cx="2556866" cy="32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7"/>
              </a:lnSpc>
              <a:spcBef>
                <a:spcPct val="0"/>
              </a:spcBef>
            </a:pPr>
            <a:r>
              <a:rPr lang="en-US" sz="2290">
                <a:solidFill>
                  <a:srgbClr val="FFFFFF"/>
                </a:solidFill>
                <a:latin typeface="TT Firs Neue Bold"/>
              </a:rPr>
              <a:t>NEXT ITERATION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60558" y="6403750"/>
            <a:ext cx="3013035" cy="1205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37"/>
              </a:lnSpc>
            </a:pPr>
            <a:r>
              <a:rPr lang="en-US" sz="1899">
                <a:solidFill>
                  <a:srgbClr val="FFFFFF"/>
                </a:solidFill>
                <a:latin typeface="Aileron Bold"/>
              </a:rPr>
              <a:t>We spent the first week researching and planning our project, deciding on the scope and features we wanted to include.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187706" y="6403750"/>
            <a:ext cx="3110484" cy="144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37"/>
              </a:lnSpc>
            </a:pPr>
            <a:r>
              <a:rPr lang="en-US" sz="1899">
                <a:solidFill>
                  <a:srgbClr val="FFFFFF"/>
                </a:solidFill>
                <a:latin typeface="Aileron Bold"/>
              </a:rPr>
              <a:t>Once we had a solid plan in place, we began designing and developing the MVP, focusing on building the core functionality of the web application.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707764" y="6413275"/>
            <a:ext cx="2687519" cy="71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37"/>
              </a:lnSpc>
            </a:pPr>
            <a:r>
              <a:rPr lang="en-US" sz="1899">
                <a:solidFill>
                  <a:srgbClr val="FFFFFF"/>
                </a:solidFill>
                <a:latin typeface="TT Firs Neue Bold"/>
              </a:rPr>
              <a:t>While building the app, we tested and corrected the code.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07837" y="6403750"/>
            <a:ext cx="3231764" cy="1205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37"/>
              </a:lnSpc>
            </a:pPr>
            <a:r>
              <a:rPr lang="en-US" sz="1899">
                <a:solidFill>
                  <a:srgbClr val="FFFFFF"/>
                </a:solidFill>
                <a:latin typeface="Aileron Bold"/>
              </a:rPr>
              <a:t>After several rounds of testing and QA of a feature, we deployed it. The project is yet to be launch to the public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601717" y="6403750"/>
            <a:ext cx="2847693" cy="1205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37"/>
              </a:lnSpc>
            </a:pPr>
            <a:r>
              <a:rPr lang="en-US" sz="1899">
                <a:solidFill>
                  <a:srgbClr val="FFFFFF"/>
                </a:solidFill>
                <a:latin typeface="Aileron Bold"/>
              </a:rPr>
              <a:t>Add new features (messaging, verification and ratings), test , deploy and launch the application to the public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0329" y="8965460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40"/>
                </a:lnTo>
                <a:lnTo>
                  <a:pt x="0" y="132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19304" y="4810627"/>
            <a:ext cx="11649392" cy="732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18"/>
              </a:lnSpc>
            </a:pPr>
            <a:r>
              <a:rPr lang="en-US" sz="5300">
                <a:solidFill>
                  <a:srgbClr val="000000"/>
                </a:solidFill>
                <a:latin typeface="Aileron Bold"/>
              </a:rPr>
              <a:t>DEMO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325057"/>
            <a:ext cx="5245375" cy="6187957"/>
            <a:chOff x="0" y="0"/>
            <a:chExt cx="3548723" cy="41864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48723" cy="4186420"/>
            </a:xfrm>
            <a:custGeom>
              <a:avLst/>
              <a:gdLst/>
              <a:ahLst/>
              <a:cxnLst/>
              <a:rect r="r" b="b" t="t" l="l"/>
              <a:pathLst>
                <a:path h="4186420" w="3548723">
                  <a:moveTo>
                    <a:pt x="0" y="0"/>
                  </a:moveTo>
                  <a:lnTo>
                    <a:pt x="3548723" y="0"/>
                  </a:lnTo>
                  <a:lnTo>
                    <a:pt x="3548723" y="4186420"/>
                  </a:lnTo>
                  <a:lnTo>
                    <a:pt x="0" y="4186420"/>
                  </a:lnTo>
                  <a:close/>
                </a:path>
              </a:pathLst>
            </a:custGeom>
            <a:solidFill>
              <a:srgbClr val="163459">
                <a:alpha val="2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21313" y="2325076"/>
            <a:ext cx="5245375" cy="6187920"/>
            <a:chOff x="0" y="0"/>
            <a:chExt cx="3548723" cy="41863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48723" cy="4186395"/>
            </a:xfrm>
            <a:custGeom>
              <a:avLst/>
              <a:gdLst/>
              <a:ahLst/>
              <a:cxnLst/>
              <a:rect r="r" b="b" t="t" l="l"/>
              <a:pathLst>
                <a:path h="4186395" w="3548723">
                  <a:moveTo>
                    <a:pt x="0" y="0"/>
                  </a:moveTo>
                  <a:lnTo>
                    <a:pt x="3548723" y="0"/>
                  </a:lnTo>
                  <a:lnTo>
                    <a:pt x="3548723" y="4186395"/>
                  </a:lnTo>
                  <a:lnTo>
                    <a:pt x="0" y="4186395"/>
                  </a:lnTo>
                  <a:close/>
                </a:path>
              </a:pathLst>
            </a:custGeom>
            <a:solidFill>
              <a:srgbClr val="163459">
                <a:alpha val="2588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013925" y="2325076"/>
            <a:ext cx="5245375" cy="6187920"/>
            <a:chOff x="0" y="0"/>
            <a:chExt cx="3548723" cy="41863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48723" cy="4186395"/>
            </a:xfrm>
            <a:custGeom>
              <a:avLst/>
              <a:gdLst/>
              <a:ahLst/>
              <a:cxnLst/>
              <a:rect r="r" b="b" t="t" l="l"/>
              <a:pathLst>
                <a:path h="4186395" w="3548723">
                  <a:moveTo>
                    <a:pt x="0" y="0"/>
                  </a:moveTo>
                  <a:lnTo>
                    <a:pt x="3548723" y="0"/>
                  </a:lnTo>
                  <a:lnTo>
                    <a:pt x="3548723" y="4186395"/>
                  </a:lnTo>
                  <a:lnTo>
                    <a:pt x="0" y="4186395"/>
                  </a:lnTo>
                  <a:close/>
                </a:path>
              </a:pathLst>
            </a:custGeom>
            <a:solidFill>
              <a:srgbClr val="163459">
                <a:alpha val="25882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845610" y="2484147"/>
            <a:ext cx="4596779" cy="5509731"/>
            <a:chOff x="0" y="0"/>
            <a:chExt cx="6129039" cy="734630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9050"/>
              <a:ext cx="6129039" cy="1606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</a:pPr>
              <a:r>
                <a:rPr lang="en-US" sz="3000">
                  <a:solidFill>
                    <a:srgbClr val="000000"/>
                  </a:solidFill>
                  <a:latin typeface="Maharlika Semi-Bold"/>
                </a:rPr>
                <a:t>Authentication and Authorization Complexity: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876419"/>
              <a:ext cx="6129039" cy="54698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53398" indent="-226699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Fahkwang Bold"/>
                </a:rPr>
                <a:t>Description</a:t>
              </a:r>
              <a:r>
                <a:rPr lang="en-US" sz="2100">
                  <a:solidFill>
                    <a:srgbClr val="FFFFFF"/>
                  </a:solidFill>
                  <a:latin typeface="Fahkwang Semi-Bold"/>
                </a:rPr>
                <a:t>:</a:t>
              </a:r>
              <a:r>
                <a:rPr lang="en-US" sz="2100">
                  <a:solidFill>
                    <a:srgbClr val="FFFFFF"/>
                  </a:solidFill>
                  <a:latin typeface="Fahkwang"/>
                </a:rPr>
                <a:t> Implementing a robust authentication and authorization system can be challenging, especially when dealing with sensitive user data and ensuring that only authorized users can access certain functionalities.</a:t>
              </a:r>
            </a:p>
            <a:p>
              <a:pPr>
                <a:lnSpc>
                  <a:spcPts val="2730"/>
                </a:lnSpc>
              </a:pPr>
            </a:p>
            <a:p>
              <a:pPr algn="l" marL="453398" indent="-226699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Fahkwang Bold"/>
                </a:rPr>
                <a:t>Solution</a:t>
              </a:r>
              <a:r>
                <a:rPr lang="en-US" sz="2100">
                  <a:solidFill>
                    <a:srgbClr val="FFFFFF"/>
                  </a:solidFill>
                  <a:latin typeface="Fahkwang Semi-Bold"/>
                </a:rPr>
                <a:t>:</a:t>
              </a:r>
              <a:r>
                <a:rPr lang="en-US" sz="2100">
                  <a:solidFill>
                    <a:srgbClr val="FFFFFF"/>
                  </a:solidFill>
                  <a:latin typeface="Fahkwang"/>
                </a:rPr>
                <a:t> Utilize established authentication protocols like JWT to enhance security.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810329" y="8965460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40"/>
                </a:lnTo>
                <a:lnTo>
                  <a:pt x="0" y="132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17199" y="2481608"/>
            <a:ext cx="4868377" cy="6087581"/>
            <a:chOff x="0" y="0"/>
            <a:chExt cx="6491170" cy="811677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9050"/>
              <a:ext cx="6491170" cy="622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00"/>
                </a:lnSpc>
              </a:pPr>
              <a:r>
                <a:rPr lang="en-US" sz="3200">
                  <a:solidFill>
                    <a:srgbClr val="000000"/>
                  </a:solidFill>
                  <a:latin typeface="Maharlika Semi-Bold"/>
                </a:rPr>
                <a:t>Integration Complexities: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92592"/>
              <a:ext cx="6491170" cy="7224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53398" indent="-226699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Fahkwang Bold"/>
                </a:rPr>
                <a:t>Description:</a:t>
              </a:r>
              <a:r>
                <a:rPr lang="en-US" sz="2100">
                  <a:solidFill>
                    <a:srgbClr val="FFFFFF"/>
                  </a:solidFill>
                  <a:latin typeface="Fahkwang"/>
                </a:rPr>
                <a:t> Integrating frontend and backend components posed challenges due to differences in technologies and data exchange formats.</a:t>
              </a:r>
            </a:p>
            <a:p>
              <a:pPr>
                <a:lnSpc>
                  <a:spcPts val="2730"/>
                </a:lnSpc>
              </a:pPr>
            </a:p>
            <a:p>
              <a:pPr marL="453398" indent="-226699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Fahkwang Bold"/>
                </a:rPr>
                <a:t>Solution</a:t>
              </a:r>
              <a:r>
                <a:rPr lang="en-US" sz="2100">
                  <a:solidFill>
                    <a:srgbClr val="FFFFFF"/>
                  </a:solidFill>
                  <a:latin typeface="Fahkwang Semi-Bold"/>
                </a:rPr>
                <a:t>:</a:t>
              </a:r>
              <a:r>
                <a:rPr lang="en-US" sz="2100">
                  <a:solidFill>
                    <a:srgbClr val="FFFFFF"/>
                  </a:solidFill>
                  <a:latin typeface="Fahkwang"/>
                </a:rPr>
                <a:t> Implemented a robust API layer and used standardized data formats (JSON) for seamless communication. Regular collaboration and code reviews facilitated smoother integration.</a:t>
              </a:r>
            </a:p>
            <a:p>
              <a:pPr>
                <a:lnSpc>
                  <a:spcPts val="2600"/>
                </a:lnSpc>
              </a:pPr>
            </a:p>
            <a:p>
              <a:pPr algn="ctr" marL="0" indent="0" lvl="0">
                <a:lnSpc>
                  <a:spcPts val="247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438895" y="634033"/>
            <a:ext cx="11410209" cy="903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01"/>
              </a:lnSpc>
            </a:pPr>
            <a:r>
              <a:rPr lang="en-US" sz="6701">
                <a:solidFill>
                  <a:srgbClr val="000000"/>
                </a:solidFill>
                <a:latin typeface="Aileron Bold"/>
              </a:rPr>
              <a:t>CHALENGES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200423" y="2297752"/>
            <a:ext cx="4872379" cy="6558751"/>
            <a:chOff x="0" y="0"/>
            <a:chExt cx="6496506" cy="874500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9050"/>
              <a:ext cx="6496506" cy="1098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</a:pPr>
              <a:r>
                <a:rPr lang="en-US" sz="3000">
                  <a:solidFill>
                    <a:srgbClr val="000000"/>
                  </a:solidFill>
                  <a:latin typeface="Maharlika Semi-Bold"/>
                </a:rPr>
                <a:t>Data Consistency and Integrity: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368419"/>
              <a:ext cx="6496506" cy="7376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31809" indent="-215904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Fahkwang Bold"/>
                </a:rPr>
                <a:t>Description</a:t>
              </a:r>
              <a:r>
                <a:rPr lang="en-US" sz="2000">
                  <a:solidFill>
                    <a:srgbClr val="FFFFFF"/>
                  </a:solidFill>
                  <a:latin typeface="Fahkwang Semi-Bold"/>
                </a:rPr>
                <a:t>:</a:t>
              </a:r>
              <a:r>
                <a:rPr lang="en-US" sz="2000">
                  <a:solidFill>
                    <a:srgbClr val="FFFFFF"/>
                  </a:solidFill>
                  <a:latin typeface="Fahkwang"/>
                </a:rPr>
                <a:t> Maintaining data consistency and integrity, especially in a system with concurrent user interactions, can be challenging. Database transactions, and ensuring that data remains accurate across various parts of the application can lead to complex scenarios.</a:t>
              </a:r>
            </a:p>
            <a:p>
              <a:pPr>
                <a:lnSpc>
                  <a:spcPts val="2730"/>
                </a:lnSpc>
              </a:pPr>
            </a:p>
            <a:p>
              <a:pPr marL="431809" indent="-215904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Fahkwang Bold"/>
                </a:rPr>
                <a:t>Solution:</a:t>
              </a:r>
              <a:r>
                <a:rPr lang="en-US" sz="2000">
                  <a:solidFill>
                    <a:srgbClr val="FFFFFF"/>
                  </a:solidFill>
                  <a:latin typeface="Fahkwang"/>
                </a:rPr>
                <a:t> Consider using database transactions to group operations and ensure atomicity, consistency, isolation, and durability (ACID properties).</a:t>
              </a:r>
            </a:p>
            <a:p>
              <a:pPr>
                <a:lnSpc>
                  <a:spcPts val="2730"/>
                </a:lnSpc>
              </a:pPr>
            </a:p>
            <a:p>
              <a:pPr algn="ctr" marL="0" indent="0" lvl="0">
                <a:lnSpc>
                  <a:spcPts val="260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DAF-t_KgTiM</dc:identifier>
  <dcterms:modified xsi:type="dcterms:W3CDTF">2011-08-01T06:04:30Z</dcterms:modified>
  <cp:revision>1</cp:revision>
  <dc:title>Try Magic Design</dc:title>
</cp:coreProperties>
</file>